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81" r:id="rId12"/>
    <p:sldId id="275" r:id="rId13"/>
    <p:sldId id="266" r:id="rId14"/>
    <p:sldId id="267" r:id="rId15"/>
    <p:sldId id="268" r:id="rId16"/>
    <p:sldId id="270" r:id="rId17"/>
    <p:sldId id="269" r:id="rId18"/>
    <p:sldId id="271" r:id="rId19"/>
    <p:sldId id="272" r:id="rId20"/>
    <p:sldId id="273" r:id="rId21"/>
    <p:sldId id="274" r:id="rId22"/>
    <p:sldId id="276" r:id="rId23"/>
    <p:sldId id="279" r:id="rId24"/>
    <p:sldId id="277" r:id="rId25"/>
    <p:sldId id="280" r:id="rId26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43"/>
    <p:restoredTop sz="87753"/>
  </p:normalViewPr>
  <p:slideViewPr>
    <p:cSldViewPr snapToGrid="0">
      <p:cViewPr varScale="1">
        <p:scale>
          <a:sx n="143" d="100"/>
          <a:sy n="143" d="100"/>
        </p:scale>
        <p:origin x="232" y="1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9C5ECE-8D41-F44E-9BEC-57A9A35FF96F}" type="datetimeFigureOut">
              <a:rPr lang="en-KR" smtClean="0"/>
              <a:t>2023/07/19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7B2F57-2C9C-0140-B65C-6AD4CCD79DC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95412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Coursera neural networks and deep learning, 3</a:t>
            </a:r>
            <a:r>
              <a:rPr lang="ko-KR" altLang="en-US" dirty="0"/>
              <a:t>주차 </a:t>
            </a:r>
            <a:r>
              <a:rPr lang="en-US" altLang="ko-KR" dirty="0"/>
              <a:t>Shallow Neural Networks </a:t>
            </a:r>
            <a:r>
              <a:rPr lang="ko-KR" altLang="en-US" dirty="0"/>
              <a:t>발표 시작하겠습니다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66858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11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52923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16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33010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23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07809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0430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필요한 패키지들 불러옵니다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96000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먼저</a:t>
            </a:r>
            <a:r>
              <a:rPr lang="en-US" altLang="ko-KR" dirty="0"/>
              <a:t>, </a:t>
            </a:r>
            <a:r>
              <a:rPr lang="en-US" dirty="0"/>
              <a:t>P</a:t>
            </a:r>
            <a:r>
              <a:rPr lang="en-KR" dirty="0"/>
              <a:t>lanar dataset이 어떻게 생겼는지 시각화하는 부분입니다</a:t>
            </a:r>
            <a:r>
              <a:rPr lang="en-US" altLang="ko-KR" dirty="0"/>
              <a:t>. </a:t>
            </a:r>
            <a:r>
              <a:rPr lang="ko-KR" altLang="en-US" dirty="0"/>
              <a:t>코스모스 모양으로 </a:t>
            </a:r>
            <a:r>
              <a:rPr lang="en-US" altLang="ko-KR" dirty="0"/>
              <a:t>x1, x2 </a:t>
            </a:r>
            <a:r>
              <a:rPr lang="ko-KR" altLang="en-US" dirty="0"/>
              <a:t>순서쌍의 점들이 있는데 이들은 각각 </a:t>
            </a:r>
            <a:r>
              <a:rPr lang="en-US" altLang="ko-KR" dirty="0"/>
              <a:t>y</a:t>
            </a:r>
            <a:r>
              <a:rPr lang="ko-KR" altLang="en-US" dirty="0"/>
              <a:t>값으로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을 갖습니다</a:t>
            </a:r>
            <a:r>
              <a:rPr lang="en-US" altLang="ko-KR" dirty="0"/>
              <a:t>. </a:t>
            </a:r>
            <a:r>
              <a:rPr lang="ko-KR" altLang="en-US" dirty="0"/>
              <a:t>이것을 빨강과 파랑색으로 표현했습니다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59710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KR" dirty="0"/>
              <a:t>lanar dataset의 shape입니다</a:t>
            </a:r>
            <a:r>
              <a:rPr lang="en-US" altLang="ko-KR" dirty="0"/>
              <a:t>. Input feature</a:t>
            </a:r>
            <a:r>
              <a:rPr lang="ko-KR" altLang="en-US" dirty="0"/>
              <a:t>로 </a:t>
            </a:r>
            <a:r>
              <a:rPr lang="en-US" altLang="ko-KR" dirty="0"/>
              <a:t>x1, x2</a:t>
            </a:r>
            <a:r>
              <a:rPr lang="ko-KR" altLang="en-US" dirty="0"/>
              <a:t>가 있고</a:t>
            </a:r>
            <a:r>
              <a:rPr lang="en-US" altLang="ko-KR" dirty="0"/>
              <a:t>, </a:t>
            </a:r>
            <a:r>
              <a:rPr lang="ko-KR" altLang="en-US" dirty="0"/>
              <a:t>이것이 </a:t>
            </a:r>
            <a:r>
              <a:rPr lang="en-US" altLang="ko-KR" dirty="0"/>
              <a:t>400</a:t>
            </a:r>
            <a:r>
              <a:rPr lang="ko-KR" altLang="en-US" dirty="0"/>
              <a:t>개씩 존재합니다</a:t>
            </a:r>
            <a:r>
              <a:rPr lang="en-US" altLang="ko-KR" dirty="0"/>
              <a:t>. Y</a:t>
            </a:r>
            <a:r>
              <a:rPr lang="ko-KR" altLang="en-US" dirty="0"/>
              <a:t>도 동일하게 </a:t>
            </a:r>
            <a:r>
              <a:rPr lang="en-US" altLang="ko-KR" dirty="0"/>
              <a:t>0</a:t>
            </a:r>
            <a:r>
              <a:rPr lang="ko-KR" altLang="en-US" dirty="0"/>
              <a:t>이나 </a:t>
            </a:r>
            <a:r>
              <a:rPr lang="en-US" altLang="ko-KR" dirty="0"/>
              <a:t>1</a:t>
            </a:r>
            <a:r>
              <a:rPr lang="ko-KR" altLang="en-US" dirty="0"/>
              <a:t>이 </a:t>
            </a:r>
            <a:r>
              <a:rPr lang="en-US" altLang="ko-KR" dirty="0"/>
              <a:t>400</a:t>
            </a:r>
            <a:r>
              <a:rPr lang="ko-KR" altLang="en-US" dirty="0"/>
              <a:t>개 있는 모습입니다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78713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이전에 실습했던 logistic regression에 해당 데이터셋을 학습시키고 예측해보니</a:t>
            </a:r>
            <a:r>
              <a:rPr lang="en-US" altLang="ko-KR" dirty="0"/>
              <a:t>, 47%</a:t>
            </a:r>
            <a:r>
              <a:rPr lang="ko-KR" altLang="en-US" dirty="0"/>
              <a:t>의 저조한 정확도가 나왔습니다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6153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이번에 구현해볼 network는 하나의 hidden layer를 가지는 neural network이며</a:t>
            </a:r>
            <a:r>
              <a:rPr lang="en-US" altLang="ko-KR" dirty="0"/>
              <a:t>, hidden layer</a:t>
            </a:r>
            <a:r>
              <a:rPr lang="ko-KR" altLang="en-US" dirty="0"/>
              <a:t>에는 </a:t>
            </a:r>
            <a:r>
              <a:rPr lang="en-US" altLang="ko-KR" dirty="0"/>
              <a:t>4</a:t>
            </a:r>
            <a:r>
              <a:rPr lang="ko-KR" altLang="en-US" dirty="0"/>
              <a:t>개의 </a:t>
            </a:r>
            <a:r>
              <a:rPr lang="en-US" altLang="ko-KR" dirty="0"/>
              <a:t>unit</a:t>
            </a:r>
            <a:r>
              <a:rPr lang="ko-KR" altLang="en-US" dirty="0"/>
              <a:t>이 존재합니다</a:t>
            </a:r>
            <a:r>
              <a:rPr lang="en-US" altLang="ko-KR" dirty="0"/>
              <a:t>.</a:t>
            </a:r>
          </a:p>
          <a:p>
            <a:r>
              <a:rPr lang="en-US" dirty="0" err="1"/>
              <a:t>Output은</a:t>
            </a:r>
            <a:r>
              <a:rPr lang="en-US" dirty="0"/>
              <a:t> training </a:t>
            </a:r>
            <a:r>
              <a:rPr lang="en-US" dirty="0" err="1"/>
              <a:t>case마다</a:t>
            </a:r>
            <a:r>
              <a:rPr lang="en-US" dirty="0"/>
              <a:t> scalar </a:t>
            </a:r>
            <a:r>
              <a:rPr lang="en-US" dirty="0" err="1"/>
              <a:t>값</a:t>
            </a:r>
            <a:r>
              <a:rPr 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개씩 존재하며</a:t>
            </a:r>
            <a:r>
              <a:rPr lang="en-US" altLang="ko-KR" dirty="0"/>
              <a:t>, </a:t>
            </a:r>
            <a:r>
              <a:rPr lang="ko-KR" altLang="en-US" dirty="0"/>
              <a:t>이는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사이의 확률을 나타냅니다</a:t>
            </a:r>
            <a:r>
              <a:rPr lang="en-US" altLang="ko-KR" dirty="0"/>
              <a:t>. </a:t>
            </a:r>
            <a:r>
              <a:rPr lang="ko-KR" altLang="en-US" dirty="0"/>
              <a:t>이 확률이 </a:t>
            </a:r>
            <a:r>
              <a:rPr lang="en-US" altLang="ko-KR" dirty="0"/>
              <a:t>0.5</a:t>
            </a:r>
            <a:r>
              <a:rPr lang="ko-KR" altLang="en-US" dirty="0" err="1"/>
              <a:t>를</a:t>
            </a:r>
            <a:r>
              <a:rPr lang="ko-KR" altLang="en-US" dirty="0"/>
              <a:t> 초과하면 </a:t>
            </a:r>
            <a:r>
              <a:rPr lang="en-US" altLang="ko-KR" dirty="0"/>
              <a:t>1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이하면 </a:t>
            </a:r>
            <a:r>
              <a:rPr lang="en-US" altLang="ko-KR" dirty="0"/>
              <a:t>0</a:t>
            </a:r>
            <a:r>
              <a:rPr lang="ko-KR" altLang="en-US" dirty="0"/>
              <a:t>으로 </a:t>
            </a:r>
            <a:r>
              <a:rPr lang="en-US" altLang="ko-KR" dirty="0" err="1"/>
              <a:t>y_hat</a:t>
            </a:r>
            <a:r>
              <a:rPr lang="en-US" altLang="ko-KR" dirty="0"/>
              <a:t> </a:t>
            </a:r>
            <a:r>
              <a:rPr lang="ko-KR" altLang="en-US" dirty="0"/>
              <a:t>을 정의합니다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05111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</a:t>
            </a:r>
            <a:r>
              <a:rPr lang="en-KR" dirty="0"/>
              <a:t>etwork를 구현하기에 앞서 먼저 layer들을 구성하는 기초적인 값들을 지정합니다</a:t>
            </a:r>
            <a:r>
              <a:rPr lang="en-US" altLang="ko-KR" dirty="0"/>
              <a:t>. 0</a:t>
            </a:r>
            <a:r>
              <a:rPr lang="ko-KR" altLang="en-US" dirty="0"/>
              <a:t>번째 </a:t>
            </a:r>
            <a:r>
              <a:rPr lang="en-US" altLang="ko-KR" dirty="0"/>
              <a:t>input layer</a:t>
            </a:r>
            <a:r>
              <a:rPr lang="ko-KR" altLang="en-US" dirty="0"/>
              <a:t>의 </a:t>
            </a:r>
            <a:r>
              <a:rPr lang="en-US" altLang="ko-KR" dirty="0"/>
              <a:t>unit</a:t>
            </a:r>
            <a:r>
              <a:rPr lang="ko-KR" altLang="en-US" dirty="0"/>
              <a:t>수는 </a:t>
            </a:r>
            <a:r>
              <a:rPr lang="en-US" altLang="ko-KR" dirty="0"/>
              <a:t>2</a:t>
            </a:r>
            <a:r>
              <a:rPr lang="ko-KR" altLang="en-US" dirty="0"/>
              <a:t>개입니다</a:t>
            </a:r>
            <a:r>
              <a:rPr lang="en-US" altLang="ko-KR" dirty="0"/>
              <a:t>. </a:t>
            </a:r>
            <a:r>
              <a:rPr lang="ko-KR" altLang="en-US" dirty="0"/>
              <a:t>첫번째</a:t>
            </a:r>
            <a:r>
              <a:rPr lang="en-US" altLang="ko-KR" dirty="0"/>
              <a:t> layer</a:t>
            </a:r>
            <a:r>
              <a:rPr lang="ko-KR" altLang="en-US" dirty="0"/>
              <a:t>인 </a:t>
            </a:r>
            <a:r>
              <a:rPr lang="en-US" altLang="ko-KR" dirty="0"/>
              <a:t>hidden layer</a:t>
            </a:r>
            <a:r>
              <a:rPr lang="ko-KR" altLang="en-US" dirty="0"/>
              <a:t>는 </a:t>
            </a:r>
            <a:r>
              <a:rPr lang="en-US" altLang="ko-KR" dirty="0"/>
              <a:t>unit </a:t>
            </a:r>
            <a:r>
              <a:rPr lang="ko-KR" altLang="en-US" dirty="0"/>
              <a:t>수는 </a:t>
            </a:r>
            <a:r>
              <a:rPr lang="en-US" altLang="ko-KR" dirty="0"/>
              <a:t>4</a:t>
            </a:r>
            <a:r>
              <a:rPr lang="ko-KR" altLang="en-US" dirty="0"/>
              <a:t>개이며</a:t>
            </a:r>
            <a:r>
              <a:rPr lang="en-US" altLang="ko-KR" dirty="0"/>
              <a:t>, output layer</a:t>
            </a:r>
            <a:r>
              <a:rPr lang="ko-KR" altLang="en-US" dirty="0"/>
              <a:t>의 </a:t>
            </a:r>
            <a:r>
              <a:rPr lang="en-US" altLang="ko-KR" dirty="0"/>
              <a:t>unit</a:t>
            </a:r>
            <a:r>
              <a:rPr lang="ko-KR" altLang="en-US" dirty="0"/>
              <a:t>수는 </a:t>
            </a:r>
            <a:r>
              <a:rPr lang="en-US" altLang="ko-KR" dirty="0"/>
              <a:t>1</a:t>
            </a:r>
            <a:r>
              <a:rPr lang="ko-KR" altLang="en-US" dirty="0"/>
              <a:t>이므로 </a:t>
            </a:r>
            <a:r>
              <a:rPr lang="en-US" altLang="ko-KR" dirty="0" err="1"/>
              <a:t>nx</a:t>
            </a:r>
            <a:r>
              <a:rPr lang="en-US" altLang="ko-KR" dirty="0"/>
              <a:t>, </a:t>
            </a:r>
            <a:r>
              <a:rPr lang="en-US" altLang="ko-KR" dirty="0" err="1"/>
              <a:t>nh</a:t>
            </a:r>
            <a:r>
              <a:rPr lang="en-US" altLang="ko-KR" dirty="0"/>
              <a:t>, </a:t>
            </a:r>
            <a:r>
              <a:rPr lang="en-US" altLang="ko-KR" dirty="0" err="1"/>
              <a:t>ny</a:t>
            </a:r>
            <a:r>
              <a:rPr lang="ko-KR" altLang="en-US" dirty="0"/>
              <a:t>는 각각 </a:t>
            </a:r>
            <a:r>
              <a:rPr lang="en-US" altLang="ko-KR" dirty="0"/>
              <a:t>2, 4, 1</a:t>
            </a:r>
            <a:r>
              <a:rPr lang="ko-KR" altLang="en-US" dirty="0"/>
              <a:t>입니다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62588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다음은 parameter</a:t>
            </a:r>
            <a:r>
              <a:rPr lang="en-US" altLang="ko-KR" dirty="0"/>
              <a:t>s</a:t>
            </a:r>
            <a:r>
              <a:rPr lang="ko-KR" altLang="en-US" dirty="0"/>
              <a:t>을 초기화하는 과정입니다</a:t>
            </a:r>
            <a:r>
              <a:rPr lang="en-US" altLang="ko-KR" dirty="0"/>
              <a:t>. W</a:t>
            </a:r>
            <a:r>
              <a:rPr lang="ko-KR" altLang="en-US" dirty="0"/>
              <a:t>들은 </a:t>
            </a:r>
            <a:r>
              <a:rPr lang="en-US" altLang="ko-KR" dirty="0"/>
              <a:t>random value</a:t>
            </a:r>
            <a:r>
              <a:rPr lang="ko-KR" altLang="en-US" dirty="0"/>
              <a:t>들로</a:t>
            </a:r>
            <a:r>
              <a:rPr lang="en-US" altLang="ko-KR" dirty="0"/>
              <a:t>, b</a:t>
            </a:r>
            <a:r>
              <a:rPr lang="ko-KR" altLang="en-US" dirty="0"/>
              <a:t>는 </a:t>
            </a:r>
            <a:r>
              <a:rPr lang="en-US" altLang="ko-KR" dirty="0"/>
              <a:t>0</a:t>
            </a:r>
            <a:r>
              <a:rPr lang="ko-KR" altLang="en-US" dirty="0"/>
              <a:t>으로 초기화합니다</a:t>
            </a:r>
            <a:r>
              <a:rPr lang="en-US" altLang="ko-KR" dirty="0"/>
              <a:t>. </a:t>
            </a:r>
            <a:r>
              <a:rPr lang="en-US" altLang="ko-KR" dirty="0" err="1"/>
              <a:t>Np.random.rand</a:t>
            </a:r>
            <a:r>
              <a:rPr lang="ko-KR" altLang="en-US" dirty="0" err="1"/>
              <a:t>를</a:t>
            </a:r>
            <a:r>
              <a:rPr lang="ko-KR" altLang="en-US" dirty="0"/>
              <a:t> 하면 </a:t>
            </a:r>
            <a:r>
              <a:rPr lang="en-US" altLang="ko-KR" dirty="0"/>
              <a:t>0</a:t>
            </a:r>
            <a:r>
              <a:rPr lang="ko-KR" altLang="en-US" dirty="0" err="1"/>
              <a:t>부터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사이의 난수를 생성합니다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10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95015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E91FB-54B5-70C7-50AD-84DCB909CE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7CB474-4B41-7E3B-F348-A04AF4C0D9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F74AA-0986-5F75-D065-2A04E3027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124A2-1FE8-0648-882E-D7917BCAD017}" type="datetime4">
              <a:rPr lang="en-US" smtClean="0"/>
              <a:t>July 19,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810C4-DAE5-01FD-4271-CB2EFEE5B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F9F23-11B6-B42C-F125-96AAB159F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85157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3BB11-F255-E998-E1D9-4B091A868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589D45-2FB8-E141-B0B5-810F64EE3D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38C03-E127-6061-5653-F2CF9CC65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6800E-0C4D-6949-8787-51080AB41EC5}" type="datetime4">
              <a:rPr lang="en-US" smtClean="0"/>
              <a:t>July 19,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B02AF-AF4E-6EAB-E279-4643932C7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C0463-CEE3-FBA5-DF0A-5050A8C02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88787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6DAF6-A388-1091-D451-792ADB58B2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0601E1-FCFC-61A4-1275-9AB85CEA8D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16953-DFE0-013E-73D8-860F16336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EFAE3-BA73-3A4F-BE6E-9DE9CCDCAD7B}" type="datetime4">
              <a:rPr lang="en-US" smtClean="0"/>
              <a:t>July 19,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B3706-7EFA-7BE2-6C84-40807D032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8273A-529A-869D-A102-0FA7F867F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48252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89EC-5387-28FA-302A-A20DDBDA2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8F7B7-960B-56DE-2E1A-D5323B84E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1603C-E254-671A-C72C-8D7D5A774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FB25-AC4F-B742-A32A-DE87B199BA18}" type="datetime4">
              <a:rPr lang="en-US" smtClean="0"/>
              <a:t>July 19,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26BCA-954B-7DE8-1707-21AD11AEE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4D7DA-579A-0265-8772-F31897106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14954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EB232-ED7B-D5A7-F13E-548429B9B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646A4-1836-9257-9B35-08593A6FF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A1ACD-B666-ED78-DB54-8F61851A0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21A23-2E63-AC41-A336-2656D2DEBF05}" type="datetime4">
              <a:rPr lang="en-US" smtClean="0"/>
              <a:t>July 19,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EEC47-7102-EAC9-BD09-770A90788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D565E-9098-0CDA-7F8A-E63713A0C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84195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C783F-9133-0363-CF38-D802BF44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0361C-3C59-1BC9-2D5F-8BD7BE5FE0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6412C6-9813-617E-B344-CA6CBCF3A4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ADC075-0D4E-84AB-9F0C-CE7C978C2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11BC9-11C3-9144-A1A0-A0B5E2CD05AA}" type="datetime4">
              <a:rPr lang="en-US" smtClean="0"/>
              <a:t>July 19, 2023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4D0B97-FED3-0D1E-CF91-DB4F9C8D4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8BD3F6-1062-2F0F-7E4D-B73CFCA86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10361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73F9F-749A-7649-556C-9DB86D84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1F83F6-C8F2-3487-8817-CABF5C1B4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43BBE-F9B1-EB18-BB8C-DA5BACB0EE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7F5349-BA53-64E7-9CE1-0B4A474151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566308-FF22-6CC9-27B7-4C5727797F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57C96D-37E5-F8BC-C846-FB2E3B14D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CF54C-EB32-2F44-91AD-A93F6EE4411F}" type="datetime4">
              <a:rPr lang="en-US" smtClean="0"/>
              <a:t>July 19, 2023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D54BDF-F890-C8DB-D1A2-AF7D10B88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73BC3D-3F42-3E87-5343-C74D3993E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43845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3C44E-83A4-A89C-FA0B-587CE32D4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89B107-4F7E-7AA3-FB9C-581A8EB4B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C125-B423-1B4D-862A-0038F15947A8}" type="datetime4">
              <a:rPr lang="en-US" smtClean="0"/>
              <a:t>July 19, 2023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A37BDD-013E-E427-554A-3ECC81AD3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23B0B0-58E4-F15B-80C1-D22F47935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75828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3C55A3-24EE-716E-6491-CE07F8D98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58F1A-BBF3-8041-84BE-43A483FEA166}" type="datetime4">
              <a:rPr lang="en-US" smtClean="0"/>
              <a:t>July 19, 2023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7AA39C-8AC5-9CE9-13EC-D67FF4584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C29B0-239A-DAA8-1C63-6D6670E3A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1916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4665C-3DA5-F966-5FF4-2FA502C58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F6DE6-1EB9-0A22-EE53-56971536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76F5DD-027F-E78C-C4D6-758D6663DE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7375B9-24E8-F98E-B1C3-C12BD7709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914F2-733D-A148-8CD2-425387215F8E}" type="datetime4">
              <a:rPr lang="en-US" smtClean="0"/>
              <a:t>July 19, 2023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CE4BFE-4614-E600-6A61-3AFB1918C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656FA2-78CB-54C4-7999-DA6753FB4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16596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32032-50DC-DB02-5154-8D544BC97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F13648-6DF1-CFC6-CB9C-D7FBE0ABDC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D85BD-175B-82F1-595F-B3E3B1492E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C48A7A-99CE-551C-68D8-14304A743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35CF8-A495-0241-8B66-8D7C042CB125}" type="datetime4">
              <a:rPr lang="en-US" smtClean="0"/>
              <a:t>July 19, 2023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8DC9DC-26BA-FA5D-1D76-D1D55FCBF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DDA377-2FFF-649C-B3E3-7635FC4CB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69302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E4B57A-5EC6-6D83-A0DA-272475AC2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C75CE-8CC9-9E26-7838-944B6E2AB7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97025-C2F4-93B1-E831-470510F744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69542-71FC-4949-885B-F9F052C718D6}" type="datetime4">
              <a:rPr lang="en-US" smtClean="0"/>
              <a:t>July 19,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E6AF95-51EA-0BEE-5E85-2AAD17A473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8EF58-3C99-6156-5A2C-4D1E32D175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B4FBF-4270-2A44-9417-398E7DADF7B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43855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iho264@inu.ac.k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3678E-436D-A883-7245-EC5E420480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06211"/>
            <a:ext cx="9144000" cy="2387600"/>
          </a:xfrm>
        </p:spPr>
        <p:txBody>
          <a:bodyPr>
            <a:noAutofit/>
          </a:bodyPr>
          <a:lstStyle/>
          <a:p>
            <a:br>
              <a:rPr lang="en-KR" sz="4400" dirty="0"/>
            </a:br>
            <a:r>
              <a:rPr lang="en-KR" sz="4400" dirty="0"/>
              <a:t>Neural Networks and Deep Learning</a:t>
            </a:r>
            <a:r>
              <a:rPr lang="ko-KR" altLang="en-US" sz="4400" dirty="0"/>
              <a:t> </a:t>
            </a:r>
            <a:r>
              <a:rPr lang="en-US" altLang="ko-KR" sz="4400" dirty="0"/>
              <a:t>(Andrew Ng)</a:t>
            </a:r>
            <a:br>
              <a:rPr lang="en-KR" sz="4400" dirty="0"/>
            </a:br>
            <a:br>
              <a:rPr lang="en-KR" sz="4400" dirty="0"/>
            </a:br>
            <a:r>
              <a:rPr lang="en-KR" sz="4400" dirty="0"/>
              <a:t>&lt;Programming Assignment</a:t>
            </a:r>
            <a:r>
              <a:rPr lang="en-US" altLang="ko-KR" sz="4400" dirty="0"/>
              <a:t>,</a:t>
            </a:r>
            <a:r>
              <a:rPr lang="ko-KR" altLang="en-US" sz="4400" dirty="0"/>
              <a:t> </a:t>
            </a:r>
            <a:r>
              <a:rPr lang="en-US" altLang="ko-KR" sz="4400" dirty="0"/>
              <a:t>Week 3</a:t>
            </a:r>
            <a:r>
              <a:rPr lang="en-KR" sz="4400" dirty="0"/>
              <a:t>&gt;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48272-3578-B394-80BC-13DEB9DCC1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88689"/>
            <a:ext cx="9144000" cy="1099595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Jiho Lee (Undergraduate Student)</a:t>
            </a:r>
          </a:p>
          <a:p>
            <a:r>
              <a:rPr lang="en-US" altLang="ko-KR" sz="1600" dirty="0">
                <a:hlinkClick r:id="rId3"/>
              </a:rPr>
              <a:t>jiho264@inu.ac.kr</a:t>
            </a:r>
            <a:endParaRPr lang="en-US" altLang="ko-KR" sz="1600" dirty="0"/>
          </a:p>
          <a:p>
            <a:r>
              <a:rPr lang="en-US" altLang="ko-KR" sz="1600" dirty="0"/>
              <a:t>Department of Embedded Systems Engineering, INU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BF81BB-0558-BD22-02A5-0928C0E99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B5A43-9719-F843-B0AA-E613F4595F19}" type="datetime4">
              <a:rPr lang="en-US" smtClean="0"/>
              <a:t>July 19, 2023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00ED7-1954-CA66-BB78-4D0AED2D6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Embedded AI LAB, INU</a:t>
            </a:r>
            <a:endParaRPr lang="en-K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E1D22D-E523-9FA9-FACE-261E2962B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1</a:t>
            </a:fld>
            <a:endParaRPr lang="en-K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C68C38-FB3E-7085-8A2D-C8382C09E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888" y="1377970"/>
            <a:ext cx="2840224" cy="62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31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95689-414C-764C-F748-D1C20571B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4.2. initialize the model’s parameters </a:t>
            </a:r>
            <a:r>
              <a:rPr lang="en-US" altLang="ko-KR" dirty="0"/>
              <a:t>(1)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12A45-AE3C-3488-0972-6C5AAB695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5678" y="3428999"/>
            <a:ext cx="5668122" cy="2747963"/>
          </a:xfrm>
        </p:spPr>
        <p:txBody>
          <a:bodyPr>
            <a:normAutofit/>
          </a:bodyPr>
          <a:lstStyle/>
          <a:p>
            <a:r>
              <a:rPr lang="en-KR" sz="1600" dirty="0"/>
              <a:t>아래 수식에 대입하기 위한 weight, bias의 생성임</a:t>
            </a:r>
            <a:r>
              <a:rPr lang="en-US" altLang="ko-KR" sz="1600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2FB7A-0F6E-BE7D-AB04-F238BA422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FB25-AC4F-B742-A32A-DE87B199BA18}" type="datetime4">
              <a:rPr lang="en-US" smtClean="0"/>
              <a:t>July 19,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241D9-BC22-D30F-AD23-E8990A0B7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F73D8-F37F-3F9B-9E43-CF7F6E95E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10</a:t>
            </a:fld>
            <a:endParaRPr lang="en-K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588F7D-81C5-84DE-60D0-42674C52A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21628"/>
            <a:ext cx="4729312" cy="40147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8ED34C-C90D-7539-3EDF-957EDBDDF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5678" y="1421628"/>
            <a:ext cx="4737735" cy="19029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503C42-36DE-DC78-95D4-EEB8BFA909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5678" y="3841879"/>
            <a:ext cx="3105237" cy="17611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0512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931EF-17E1-96A0-3CE8-FB17924A3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4.2. initialize the model’s parameters </a:t>
            </a:r>
            <a:r>
              <a:rPr lang="en-US" altLang="ko-KR" dirty="0"/>
              <a:t>(2)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49116-52FC-5747-C44F-C7E34C984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7848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Constant 0.01이 왜 있는가</a:t>
            </a:r>
            <a:r>
              <a:rPr lang="en-US" altLang="ko-KR" sz="1800" dirty="0"/>
              <a:t>?</a:t>
            </a:r>
          </a:p>
          <a:p>
            <a:pPr lvl="1"/>
            <a:r>
              <a:rPr lang="en-US" altLang="ko-KR" sz="1400" dirty="0" err="1"/>
              <a:t>np.random.randn</a:t>
            </a:r>
            <a:r>
              <a:rPr lang="ko-KR" altLang="en-US" sz="1400" dirty="0"/>
              <a:t>은 </a:t>
            </a:r>
            <a:r>
              <a:rPr lang="en-US" altLang="ko-KR" sz="1400" dirty="0"/>
              <a:t>gaussian random variable</a:t>
            </a:r>
            <a:r>
              <a:rPr lang="ko-KR" altLang="en-US" sz="1400" dirty="0"/>
              <a:t>을 </a:t>
            </a:r>
            <a:r>
              <a:rPr lang="en-US" altLang="ko-KR" sz="1400" dirty="0"/>
              <a:t>0</a:t>
            </a:r>
            <a:r>
              <a:rPr lang="ko-KR" altLang="en-US" sz="1400" dirty="0"/>
              <a:t>과 </a:t>
            </a:r>
            <a:r>
              <a:rPr lang="en-US" altLang="ko-KR" sz="1400" dirty="0"/>
              <a:t>1</a:t>
            </a:r>
            <a:r>
              <a:rPr lang="ko-KR" altLang="en-US" sz="1400" dirty="0"/>
              <a:t>사이의 범위에서 반환함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dirty="0"/>
              <a:t>w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</a:t>
            </a:r>
            <a:r>
              <a:rPr lang="en-US" altLang="ko-KR" sz="1400" dirty="0"/>
              <a:t>initialize</a:t>
            </a:r>
            <a:r>
              <a:rPr lang="ko-KR" altLang="en-US" sz="1400" dirty="0"/>
              <a:t>할 때에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r>
              <a:rPr lang="ko-KR" altLang="en-US" sz="1400" dirty="0"/>
              <a:t>과 </a:t>
            </a:r>
            <a:r>
              <a:rPr lang="en-US" altLang="ko-KR" sz="1400" dirty="0"/>
              <a:t>1</a:t>
            </a:r>
            <a:r>
              <a:rPr lang="ko-KR" altLang="en-US" sz="1400" dirty="0"/>
              <a:t>사이의 범위는 </a:t>
            </a:r>
            <a:r>
              <a:rPr lang="en-US" altLang="ko-KR" sz="1400" dirty="0"/>
              <a:t>z</a:t>
            </a:r>
            <a:r>
              <a:rPr lang="ko-KR" altLang="en-US" sz="1400" dirty="0"/>
              <a:t>값을 계산하기 큰 숫자라고 판단함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dirty="0"/>
              <a:t>W</a:t>
            </a:r>
            <a:r>
              <a:rPr lang="ko-KR" altLang="en-US" sz="1400" dirty="0"/>
              <a:t>의 </a:t>
            </a:r>
            <a:r>
              <a:rPr lang="en-US" altLang="ko-KR" sz="1400" dirty="0"/>
              <a:t>scale</a:t>
            </a:r>
            <a:r>
              <a:rPr lang="ko-KR" altLang="en-US" sz="1400" dirty="0"/>
              <a:t>을 줄이기 위해 </a:t>
            </a:r>
            <a:r>
              <a:rPr lang="en-US" altLang="ko-KR" sz="1400" dirty="0"/>
              <a:t>0.01</a:t>
            </a:r>
            <a:r>
              <a:rPr lang="ko-KR" altLang="en-US" sz="1400" dirty="0"/>
              <a:t>을 곱함</a:t>
            </a:r>
            <a:r>
              <a:rPr lang="en-US" altLang="ko-KR" sz="1400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4B745-A7B3-0E79-70A3-4293C5E1B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FB25-AC4F-B742-A32A-DE87B199BA18}" type="datetime4">
              <a:rPr lang="en-US" smtClean="0"/>
              <a:t>July 19,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44B45-52AB-81EC-219B-77D50378D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2DADF-3DF7-04B1-919C-FFE1008FA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11</a:t>
            </a:fld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AABFA5-BD3D-0B20-D9D8-4AB559169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465" y="2851001"/>
            <a:ext cx="5158863" cy="34156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EC7EBB-BAED-7A43-5BC6-F7D073CBA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502" y="1690688"/>
            <a:ext cx="4292600" cy="1041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4936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95689-414C-764C-F748-D1C20571B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4.2. initialize the model’s parameters </a:t>
            </a:r>
            <a:r>
              <a:rPr lang="en-US" altLang="ko-KR" dirty="0"/>
              <a:t>(3)</a:t>
            </a:r>
            <a:endParaRPr lang="en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112A45-AE3C-3488-0972-6C5AAB695A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452922" y="1988644"/>
                <a:ext cx="1841154" cy="387860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</m:oMath>
                </a14:m>
                <a:r>
                  <a:rPr lang="en-KR" sz="1600" dirty="0"/>
                  <a:t>의 shape는 </a:t>
                </a:r>
                <a:r>
                  <a:rPr lang="en-US" altLang="ko-KR" sz="1600" dirty="0"/>
                  <a:t>(1, 400)</a:t>
                </a:r>
                <a:r>
                  <a:rPr lang="ko-KR" altLang="en-US" sz="1600" dirty="0"/>
                  <a:t>이 됨</a:t>
                </a:r>
                <a:r>
                  <a:rPr lang="en-US" altLang="ko-KR" sz="1600" dirty="0"/>
                  <a:t>.</a:t>
                </a:r>
              </a:p>
              <a:p>
                <a:r>
                  <a:rPr lang="en-US" altLang="ko-KR" sz="1600" dirty="0"/>
                  <a:t>400</a:t>
                </a:r>
                <a:r>
                  <a:rPr lang="ko-KR" altLang="en-US" sz="1600" dirty="0"/>
                  <a:t>가지 </a:t>
                </a:r>
                <a:r>
                  <a:rPr lang="en-US" altLang="ko-KR" sz="1600" dirty="0"/>
                  <a:t>training example</a:t>
                </a:r>
                <a:r>
                  <a:rPr lang="ko-KR" altLang="en-US" sz="1600" dirty="0"/>
                  <a:t>에 대해 </a:t>
                </a:r>
                <a:r>
                  <a:rPr lang="en-US" altLang="ko-KR" sz="1600" dirty="0"/>
                  <a:t>predicted value </a:t>
                </a:r>
                <a:r>
                  <a:rPr lang="ko-KR" altLang="en-US" sz="1600" dirty="0"/>
                  <a:t>하나씩 생성함</a:t>
                </a:r>
                <a:r>
                  <a:rPr lang="en-US" altLang="ko-KR" sz="1600" dirty="0"/>
                  <a:t>.</a:t>
                </a:r>
                <a:endParaRPr lang="en-KR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112A45-AE3C-3488-0972-6C5AAB695A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52922" y="1988644"/>
                <a:ext cx="1841154" cy="3878605"/>
              </a:xfrm>
              <a:blipFill>
                <a:blip r:embed="rId2"/>
                <a:stretch>
                  <a:fillRect l="-1370" t="-980" r="-205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2FB7A-0F6E-BE7D-AB04-F238BA422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FB25-AC4F-B742-A32A-DE87B199BA18}" type="datetime4">
              <a:rPr lang="en-US" smtClean="0"/>
              <a:t>July 19,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241D9-BC22-D30F-AD23-E8990A0B7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F73D8-F37F-3F9B-9E43-CF7F6E95E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12</a:t>
            </a:fld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F83B56-A981-C1A3-D845-18F7B3B6F6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7" t="11892" r="3417" b="1991"/>
          <a:stretch/>
        </p:blipFill>
        <p:spPr>
          <a:xfrm>
            <a:off x="897924" y="1421628"/>
            <a:ext cx="3962400" cy="44456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4BBBD6-8002-D8DA-925F-A68307012B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40" t="14447" r="14360" b="16036"/>
          <a:stretch/>
        </p:blipFill>
        <p:spPr>
          <a:xfrm>
            <a:off x="5047735" y="1421628"/>
            <a:ext cx="4277500" cy="44604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95958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E076B-8476-99DB-7888-8142A83CA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4.3</a:t>
            </a:r>
            <a:r>
              <a:rPr lang="en-US" altLang="ko-KR" dirty="0"/>
              <a:t>.</a:t>
            </a:r>
            <a:r>
              <a:rPr lang="en-KR" dirty="0"/>
              <a:t> The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46EC4-104B-8816-040C-3B2351E21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99022" cy="4351338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1</a:t>
            </a:r>
            <a:r>
              <a:rPr lang="ko-KR" altLang="en-US" sz="1800" dirty="0"/>
              <a:t>회의 </a:t>
            </a:r>
            <a:r>
              <a:rPr lang="en-US" sz="1800" dirty="0"/>
              <a:t>F</a:t>
            </a:r>
            <a:r>
              <a:rPr lang="en-KR" sz="1800" dirty="0"/>
              <a:t>orward propagation이 정의됨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400" dirty="0"/>
              <a:t>이후 </a:t>
            </a:r>
            <a:r>
              <a:rPr lang="en-US" altLang="ko-KR" sz="1400" dirty="0"/>
              <a:t>loop </a:t>
            </a:r>
            <a:r>
              <a:rPr lang="ko-KR" altLang="en-US" sz="1400" dirty="0"/>
              <a:t>도는 과정에서 계속 호출하는 함수임</a:t>
            </a:r>
            <a:r>
              <a:rPr lang="en-US" altLang="ko-KR" sz="1400" dirty="0"/>
              <a:t>.</a:t>
            </a:r>
          </a:p>
          <a:p>
            <a:r>
              <a:rPr lang="en-US" altLang="ko-KR" sz="1800" dirty="0"/>
              <a:t>Vectorization</a:t>
            </a:r>
            <a:r>
              <a:rPr lang="ko-KR" altLang="en-US" sz="1800" dirty="0"/>
              <a:t>된 수식에 맞추어 계산하는 과정</a:t>
            </a:r>
            <a:r>
              <a:rPr lang="en-US" altLang="ko-KR" sz="1800" dirty="0"/>
              <a:t>.</a:t>
            </a:r>
          </a:p>
          <a:p>
            <a:r>
              <a:rPr lang="en-US" altLang="ko-KR" sz="1800" dirty="0"/>
              <a:t>Parameters</a:t>
            </a:r>
            <a:r>
              <a:rPr lang="ko-KR" altLang="en-US" sz="1800" dirty="0"/>
              <a:t>라는 </a:t>
            </a:r>
            <a:r>
              <a:rPr lang="en-US" altLang="ko-KR" sz="1800" dirty="0"/>
              <a:t>dictionary</a:t>
            </a:r>
            <a:r>
              <a:rPr lang="ko-KR" altLang="en-US" sz="1800" dirty="0"/>
              <a:t>에 저장해둔 값들을 참고해 계산함</a:t>
            </a:r>
            <a:r>
              <a:rPr lang="en-US" altLang="ko-KR" sz="1800" dirty="0"/>
              <a:t>.</a:t>
            </a:r>
          </a:p>
          <a:p>
            <a:endParaRPr lang="en-KR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4CF81-C797-E1E2-35AB-D714B1DB8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FB25-AC4F-B742-A32A-DE87B199BA18}" type="datetime4">
              <a:rPr lang="en-US" smtClean="0"/>
              <a:t>July 19,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B6265-D1D7-8025-6B2F-F028BE2A4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1C44E-0CAB-F738-A377-CB4FA0705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13</a:t>
            </a:fld>
            <a:endParaRPr lang="en-K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120DE8-BE8C-BC55-75DD-06BE9A0A8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418" y="1825625"/>
            <a:ext cx="6828382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903C94-1A35-BC5E-1CD1-03179D203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0513" y="4504423"/>
            <a:ext cx="2438400" cy="1447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9276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25781-9036-426F-B9EC-E9645C423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4.4</a:t>
            </a:r>
            <a:r>
              <a:rPr lang="en-US" altLang="ko-KR" dirty="0"/>
              <a:t>.</a:t>
            </a:r>
            <a:r>
              <a:rPr lang="en-KR" dirty="0"/>
              <a:t> Compute the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96AB4-48C2-D623-ECBA-C0647451B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60692" cy="4351338"/>
          </a:xfrm>
        </p:spPr>
        <p:txBody>
          <a:bodyPr>
            <a:normAutofit/>
          </a:bodyPr>
          <a:lstStyle/>
          <a:p>
            <a:r>
              <a:rPr lang="en-KR" sz="2000" dirty="0"/>
              <a:t>각 training example들에 대한 loss를 모두 구한 뒤</a:t>
            </a:r>
            <a:r>
              <a:rPr lang="en-US" altLang="ko-KR" sz="2000" dirty="0"/>
              <a:t>, </a:t>
            </a:r>
            <a:r>
              <a:rPr lang="ko-KR" altLang="en-US" sz="2000" dirty="0"/>
              <a:t>그것들의 평균을 계산함</a:t>
            </a:r>
            <a:r>
              <a:rPr lang="en-US" altLang="ko-KR" sz="2000" dirty="0"/>
              <a:t>.</a:t>
            </a:r>
          </a:p>
          <a:p>
            <a:pPr lvl="1"/>
            <a:r>
              <a:rPr lang="en-US" altLang="ko-KR" sz="1600" dirty="0"/>
              <a:t>=&gt; </a:t>
            </a:r>
            <a:r>
              <a:rPr lang="en-US" altLang="ko-KR" sz="1600" b="1" dirty="0"/>
              <a:t>cost </a:t>
            </a:r>
          </a:p>
          <a:p>
            <a:endParaRPr lang="en-KR" sz="200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4300C-FC8A-0FEF-309E-EDBDDB9CA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FB25-AC4F-B742-A32A-DE87B199BA18}" type="datetime4">
              <a:rPr lang="en-US" smtClean="0"/>
              <a:t>July 19,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60E3C-1E9A-C104-5A66-417F0D750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767B1-4DE0-1487-4816-234B07AC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14</a:t>
            </a:fld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99A636-26A3-E429-EC5C-D4491DBD4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446" y="5427169"/>
            <a:ext cx="5003800" cy="673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797149-2F7D-5656-7972-F5792745A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892" y="1825625"/>
            <a:ext cx="6854908" cy="35248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30045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9B42-BAAB-86A3-69A3-A1545DE2F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4.5</a:t>
            </a:r>
            <a:r>
              <a:rPr lang="en-US" altLang="ko-KR" dirty="0"/>
              <a:t>.</a:t>
            </a:r>
            <a:r>
              <a:rPr lang="en-KR" dirty="0"/>
              <a:t> Implement Backpropagation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B5635-371F-5C4A-9C69-34535AF81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CAD73-AD4F-41F5-A628-AF002C7D6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FB25-AC4F-B742-A32A-DE87B199BA18}" type="datetime4">
              <a:rPr lang="en-US" smtClean="0"/>
              <a:t>July 19,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78FF6-0990-5825-414A-4DF5CBB41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63895-DD07-6E2B-5296-45699733B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15</a:t>
            </a:fld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6677FA-C329-1BC4-12D8-692E0B153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25625"/>
            <a:ext cx="7772400" cy="41948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9291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9B42-BAAB-86A3-69A3-A1545DE2F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4.5</a:t>
            </a:r>
            <a:r>
              <a:rPr lang="en-US" altLang="ko-KR" dirty="0"/>
              <a:t>.</a:t>
            </a:r>
            <a:r>
              <a:rPr lang="en-KR" dirty="0"/>
              <a:t> Implement Backpropagation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B5635-371F-5C4A-9C69-34535AF81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11130" cy="4351338"/>
          </a:xfrm>
        </p:spPr>
        <p:txBody>
          <a:bodyPr>
            <a:normAutofit/>
          </a:bodyPr>
          <a:lstStyle/>
          <a:p>
            <a:r>
              <a:rPr lang="en-KR" sz="1800" dirty="0"/>
              <a:t>정의된 backward propagation을 그대로 옮김</a:t>
            </a:r>
            <a:r>
              <a:rPr lang="en-US" altLang="ko-KR" sz="1800" dirty="0"/>
              <a:t>.</a:t>
            </a:r>
          </a:p>
          <a:p>
            <a:r>
              <a:rPr lang="en-US" altLang="ko-KR" sz="1800" dirty="0"/>
              <a:t>d</a:t>
            </a:r>
            <a:r>
              <a:rPr lang="en-US" sz="1800" dirty="0"/>
              <a:t>w1, db1, dw2, db2를 </a:t>
            </a:r>
            <a:r>
              <a:rPr lang="en-US" sz="1800" b="1" dirty="0" err="1"/>
              <a:t>grads</a:t>
            </a:r>
            <a:r>
              <a:rPr lang="en-US" sz="1800" dirty="0" err="1"/>
              <a:t>라고</a:t>
            </a:r>
            <a:r>
              <a:rPr lang="en-US" sz="1800" dirty="0"/>
              <a:t> 정의함</a:t>
            </a:r>
            <a:r>
              <a:rPr lang="en-US" altLang="ko-KR" sz="1800" dirty="0"/>
              <a:t>.</a:t>
            </a:r>
            <a:endParaRPr lang="en-KR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CAD73-AD4F-41F5-A628-AF002C7D6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FB25-AC4F-B742-A32A-DE87B199BA18}" type="datetime4">
              <a:rPr lang="en-US" smtClean="0"/>
              <a:t>July 19,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78FF6-0990-5825-414A-4DF5CBB41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63895-DD07-6E2B-5296-45699733B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16</a:t>
            </a:fld>
            <a:endParaRPr lang="en-K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022268-F605-8A30-84EE-EF1D3D222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900" y="1351897"/>
            <a:ext cx="5927088" cy="48250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49A136-0FE3-0F21-BED3-99E2361B4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843" y="3116263"/>
            <a:ext cx="4711700" cy="3060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3105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1E962-CC93-6049-B303-5E26B31BD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4.6 Update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EAB28-FE7C-9BD6-5B09-25B858164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9497" cy="4351338"/>
          </a:xfrm>
        </p:spPr>
        <p:txBody>
          <a:bodyPr>
            <a:normAutofit/>
          </a:bodyPr>
          <a:lstStyle/>
          <a:p>
            <a:r>
              <a:rPr lang="en-KR" sz="2000" dirty="0"/>
              <a:t>직전에 정의된 dw1, db1, dw2, d</a:t>
            </a:r>
            <a:r>
              <a:rPr lang="en-US" altLang="ko-KR" sz="2000" dirty="0"/>
              <a:t>b</a:t>
            </a:r>
            <a:r>
              <a:rPr lang="en-KR" sz="2000" dirty="0"/>
              <a:t>2를 불러옴</a:t>
            </a:r>
            <a:r>
              <a:rPr lang="en-US" altLang="ko-KR" sz="2000" dirty="0"/>
              <a:t>.</a:t>
            </a:r>
          </a:p>
          <a:p>
            <a:r>
              <a:rPr lang="en-US" sz="2000" dirty="0"/>
              <a:t>Learning </a:t>
            </a:r>
            <a:r>
              <a:rPr lang="en-US" sz="2000" dirty="0" err="1"/>
              <a:t>rate배</a:t>
            </a:r>
            <a:r>
              <a:rPr lang="en-US" sz="2000" dirty="0"/>
              <a:t> </a:t>
            </a:r>
            <a:r>
              <a:rPr lang="en-US" sz="2000" dirty="0" err="1"/>
              <a:t>만큼</a:t>
            </a:r>
            <a:r>
              <a:rPr lang="en-US" sz="2000" dirty="0"/>
              <a:t> 각각 빼줌</a:t>
            </a:r>
            <a:r>
              <a:rPr lang="en-US" altLang="ko-KR" sz="2000" dirty="0"/>
              <a:t>.</a:t>
            </a:r>
            <a:endParaRPr lang="en-KR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9998E-1331-39DA-EA3E-284D2D13F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FB25-AC4F-B742-A32A-DE87B199BA18}" type="datetime4">
              <a:rPr lang="en-US" smtClean="0"/>
              <a:t>July 19,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A0F21-8EA9-02B1-B16E-B3708A694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A4F3E-241B-3E02-BA65-C6037481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17</a:t>
            </a:fld>
            <a:endParaRPr lang="en-K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BB2658-DA3D-C434-20C1-0E1986A5C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303" y="1338724"/>
            <a:ext cx="5039497" cy="48382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86941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840AB-FD37-4853-53E8-BB2B84CDB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4.7. Intergration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ACAA4-AFA8-A7F1-63AE-FB682205C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59659" cy="4351338"/>
          </a:xfrm>
        </p:spPr>
        <p:txBody>
          <a:bodyPr>
            <a:normAutofit/>
          </a:bodyPr>
          <a:lstStyle/>
          <a:p>
            <a:r>
              <a:rPr lang="en-KR" sz="2000" dirty="0"/>
              <a:t>지금까지의 function 통합본</a:t>
            </a:r>
            <a:r>
              <a:rPr lang="en-US" altLang="ko-KR" sz="2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/>
              <a:t>initialize parameters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/>
              <a:t>Loop (10000 times)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1600" dirty="0"/>
              <a:t>Forward propagation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1600" dirty="0"/>
              <a:t>Find cost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1600" dirty="0"/>
              <a:t>Backward propagation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1600" dirty="0"/>
              <a:t>Update parameters</a:t>
            </a:r>
          </a:p>
          <a:p>
            <a:endParaRPr lang="en-KR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D8B9C-9C2F-A815-F583-F6AD89E8A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FB25-AC4F-B742-A32A-DE87B199BA18}" type="datetime4">
              <a:rPr lang="en-US" smtClean="0"/>
              <a:t>July 19,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FF0A3-586A-4A1B-7CCE-CA58BD816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20B25-AD0C-00F3-CA21-8B8FA4E0A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18</a:t>
            </a:fld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4C57C1-627E-92EC-1915-4F744CC3C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092" y="681037"/>
            <a:ext cx="6674708" cy="54968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96716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83FB4-1C0B-1E7B-1516-2F447F8CB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5. Test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C4476-47EE-A89B-AB2B-E6488F2CA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24881" cy="4351338"/>
          </a:xfrm>
        </p:spPr>
        <p:txBody>
          <a:bodyPr>
            <a:normAutofit/>
          </a:bodyPr>
          <a:lstStyle/>
          <a:p>
            <a:r>
              <a:rPr lang="en-KR" sz="1800" dirty="0"/>
              <a:t>0.5 초과와 미만으로 binary </a:t>
            </a:r>
            <a:r>
              <a:rPr lang="en-US" sz="1800" dirty="0"/>
              <a:t>classification</a:t>
            </a:r>
            <a:r>
              <a:rPr lang="en-KR" sz="1800" dirty="0"/>
              <a:t> 을 정의했음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400" dirty="0"/>
              <a:t>현재는 </a:t>
            </a:r>
            <a:r>
              <a:rPr lang="en-US" altLang="ko-KR" sz="1400" dirty="0"/>
              <a:t>probability</a:t>
            </a:r>
            <a:r>
              <a:rPr lang="ko-KR" altLang="en-US" sz="1400" dirty="0"/>
              <a:t>로서 </a:t>
            </a:r>
            <a:r>
              <a:rPr lang="en-US" altLang="ko-KR" sz="1400" dirty="0"/>
              <a:t>float</a:t>
            </a:r>
            <a:r>
              <a:rPr lang="ko-KR" altLang="en-US" sz="1400" dirty="0"/>
              <a:t>형태 숫자가 </a:t>
            </a:r>
            <a:r>
              <a:rPr lang="en-US" altLang="ko-KR" sz="1400" dirty="0"/>
              <a:t>A2</a:t>
            </a:r>
            <a:r>
              <a:rPr lang="ko-KR" altLang="en-US" sz="1400" dirty="0"/>
              <a:t>에 들어있음</a:t>
            </a:r>
            <a:r>
              <a:rPr lang="en-US" altLang="ko-KR" sz="1400" dirty="0"/>
              <a:t>.</a:t>
            </a:r>
          </a:p>
          <a:p>
            <a:r>
              <a:rPr lang="en-US" sz="1800" dirty="0"/>
              <a:t>A2의 </a:t>
            </a:r>
            <a:r>
              <a:rPr lang="en-US" sz="1800" dirty="0" err="1"/>
              <a:t>각</a:t>
            </a:r>
            <a:r>
              <a:rPr lang="en-US" sz="1800" dirty="0"/>
              <a:t> </a:t>
            </a:r>
            <a:r>
              <a:rPr lang="en-US" sz="1800" dirty="0" err="1"/>
              <a:t>요소들이</a:t>
            </a:r>
            <a:r>
              <a:rPr lang="en-US" sz="1800" dirty="0"/>
              <a:t> </a:t>
            </a:r>
            <a:r>
              <a:rPr lang="en-US" altLang="ko-KR" sz="1800" dirty="0"/>
              <a:t>0.5 </a:t>
            </a:r>
            <a:r>
              <a:rPr lang="ko-KR" altLang="en-US" sz="1800" dirty="0"/>
              <a:t>초과면 </a:t>
            </a:r>
            <a:r>
              <a:rPr lang="en-US" altLang="ko-KR" sz="1800" dirty="0"/>
              <a:t>1, </a:t>
            </a:r>
            <a:r>
              <a:rPr lang="ko-KR" altLang="en-US" sz="1800" dirty="0"/>
              <a:t>아니면 </a:t>
            </a:r>
            <a:r>
              <a:rPr lang="en-US" altLang="ko-KR" sz="1800" dirty="0"/>
              <a:t>0</a:t>
            </a:r>
            <a:r>
              <a:rPr lang="ko-KR" altLang="en-US" sz="1800" dirty="0"/>
              <a:t>으로 모두 바꿈</a:t>
            </a:r>
            <a:r>
              <a:rPr lang="en-US" altLang="ko-KR" sz="1800" dirty="0"/>
              <a:t>.</a:t>
            </a:r>
          </a:p>
          <a:p>
            <a:pPr lvl="1"/>
            <a:r>
              <a:rPr lang="en-US" sz="1400" dirty="0" err="1"/>
              <a:t>Return인</a:t>
            </a:r>
            <a:r>
              <a:rPr lang="en-US" sz="1400" dirty="0"/>
              <a:t> </a:t>
            </a:r>
            <a:r>
              <a:rPr lang="en-US" sz="1400" dirty="0" err="1"/>
              <a:t>predictions은</a:t>
            </a:r>
            <a:r>
              <a:rPr lang="en-US" sz="1400" dirty="0"/>
              <a:t> </a:t>
            </a:r>
            <a:r>
              <a:rPr lang="en-KR" sz="1400" dirty="0"/>
              <a:t>binary </a:t>
            </a:r>
            <a:r>
              <a:rPr lang="en-US" sz="1400" dirty="0" err="1"/>
              <a:t>classification이</a:t>
            </a:r>
            <a:r>
              <a:rPr lang="en-US" sz="1400" dirty="0"/>
              <a:t> </a:t>
            </a:r>
            <a:r>
              <a:rPr lang="en-US" sz="1400" dirty="0" err="1"/>
              <a:t>됨</a:t>
            </a:r>
            <a:r>
              <a:rPr lang="en-US" altLang="ko-KR" sz="1400" dirty="0"/>
              <a:t>.</a:t>
            </a:r>
            <a:endParaRPr lang="en-KR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ABB96-BD56-88C5-B117-BC1A2A024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FB25-AC4F-B742-A32A-DE87B199BA18}" type="datetime4">
              <a:rPr lang="en-US" smtClean="0"/>
              <a:t>July 19,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9E2DC-8A1D-6188-E348-53E994A6C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F8829-2A07-15F9-944A-976532C20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19</a:t>
            </a:fld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746DFA-1A67-D7AC-153B-C8B84E283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337" y="4068173"/>
            <a:ext cx="6946900" cy="698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6D1FAC-38DC-1717-8979-DB803E338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337" y="1835986"/>
            <a:ext cx="6949463" cy="22188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470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D3E46-78BF-E69E-7DB9-7F90FAE7A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학습목표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357AC-7BCF-9BA6-B484-3F97B5CC9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Implement a 2-class classification neural network with a single hidden layer</a:t>
            </a:r>
            <a:endParaRPr lang="en-US" sz="2000" dirty="0"/>
          </a:p>
          <a:p>
            <a:r>
              <a:rPr lang="en-US" sz="2400" dirty="0"/>
              <a:t>Use units with a non-linear activation function, such as tanh</a:t>
            </a:r>
          </a:p>
          <a:p>
            <a:r>
              <a:rPr lang="en-US" sz="2400" dirty="0"/>
              <a:t>Compute the cross entropy loss</a:t>
            </a:r>
          </a:p>
          <a:p>
            <a:r>
              <a:rPr lang="en-US" sz="2400" dirty="0"/>
              <a:t>Implement forward and backward propagation</a:t>
            </a:r>
            <a:endParaRPr lang="en-KR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BBEC0-EA41-3792-E86E-49FFFE813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FB25-AC4F-B742-A32A-DE87B199BA18}" type="datetime4">
              <a:rPr lang="en-US" smtClean="0"/>
              <a:t>July 19,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208EE-178B-AEBD-AE3C-ED1BF13B3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3C0FE-5D25-8F66-564A-34E2AFB86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53103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83FB4-1C0B-1E7B-1516-2F447F8CB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5. Test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C4476-47EE-A89B-AB2B-E6488F2CA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67898" cy="4351338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Hidden layer</a:t>
            </a:r>
            <a:r>
              <a:rPr lang="ko-KR" altLang="en-US" sz="1800" dirty="0"/>
              <a:t>의 </a:t>
            </a:r>
            <a:r>
              <a:rPr lang="en-US" altLang="ko-KR" sz="1800" dirty="0"/>
              <a:t>unit</a:t>
            </a:r>
            <a:r>
              <a:rPr lang="ko-KR" altLang="en-US" sz="1800" dirty="0"/>
              <a:t>을 </a:t>
            </a:r>
            <a:r>
              <a:rPr lang="en-US" altLang="ko-KR" sz="1800" dirty="0"/>
              <a:t>4</a:t>
            </a:r>
            <a:r>
              <a:rPr lang="ko-KR" altLang="en-US" sz="1800" dirty="0"/>
              <a:t>개로 설정한 뒤</a:t>
            </a:r>
            <a:r>
              <a:rPr lang="en-US" altLang="ko-KR" sz="1800" dirty="0"/>
              <a:t>, 10000</a:t>
            </a:r>
            <a:r>
              <a:rPr lang="ko-KR" altLang="en-US" sz="1800" dirty="0"/>
              <a:t>회 </a:t>
            </a:r>
            <a:r>
              <a:rPr lang="en-US" altLang="ko-KR" sz="1800" dirty="0"/>
              <a:t>loop</a:t>
            </a:r>
            <a:r>
              <a:rPr lang="ko-KR" altLang="en-US" sz="1800" dirty="0" err="1"/>
              <a:t>를</a:t>
            </a:r>
            <a:r>
              <a:rPr lang="ko-KR" altLang="en-US" sz="1800" dirty="0"/>
              <a:t> 수행한 결과</a:t>
            </a:r>
            <a:r>
              <a:rPr lang="en-US" altLang="ko-KR" sz="1800" dirty="0"/>
              <a:t>(400</a:t>
            </a:r>
            <a:r>
              <a:rPr lang="ko-KR" altLang="en-US" sz="1800" dirty="0" err="1"/>
              <a:t>개짜리</a:t>
            </a:r>
            <a:r>
              <a:rPr lang="ko-KR" altLang="en-US" sz="1800" dirty="0"/>
              <a:t> 세트에 대해 </a:t>
            </a:r>
            <a:r>
              <a:rPr lang="en-US" altLang="ko-KR" sz="1800" dirty="0"/>
              <a:t>10000</a:t>
            </a:r>
            <a:r>
              <a:rPr lang="ko-KR" altLang="en-US" sz="1800" dirty="0"/>
              <a:t>번 학습함</a:t>
            </a:r>
            <a:r>
              <a:rPr lang="en-US" altLang="ko-KR" sz="1800" dirty="0"/>
              <a:t>), </a:t>
            </a:r>
            <a:r>
              <a:rPr lang="ko-KR" altLang="en-US" sz="1800" dirty="0"/>
              <a:t>정확도는 </a:t>
            </a:r>
            <a:r>
              <a:rPr lang="en-US" altLang="ko-KR" sz="1800" dirty="0"/>
              <a:t>90%</a:t>
            </a:r>
            <a:r>
              <a:rPr lang="ko-KR" altLang="en-US" sz="1800" dirty="0" err="1"/>
              <a:t>를</a:t>
            </a:r>
            <a:r>
              <a:rPr lang="ko-KR" altLang="en-US" sz="1800" dirty="0"/>
              <a:t> 보임</a:t>
            </a:r>
            <a:r>
              <a:rPr lang="en-US" altLang="ko-KR" sz="1800" dirty="0"/>
              <a:t>.</a:t>
            </a:r>
            <a:endParaRPr lang="en-KR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ABB96-BD56-88C5-B117-BC1A2A024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FB25-AC4F-B742-A32A-DE87B199BA18}" type="datetime4">
              <a:rPr lang="en-US" smtClean="0"/>
              <a:t>July 19,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9E2DC-8A1D-6188-E348-53E994A6C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F8829-2A07-15F9-944A-976532C20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20</a:t>
            </a:fld>
            <a:endParaRPr lang="en-K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00FFBA-CDFC-2B35-5E4D-2CB35B876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098" y="1384091"/>
            <a:ext cx="6847702" cy="49722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3603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D8563-481F-95F9-49FA-1F90EE88D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6. Tuning hidden layer size (optional)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2041E-9862-3EE2-D41C-87608068B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28055"/>
            <a:ext cx="5257800" cy="1048908"/>
          </a:xfrm>
        </p:spPr>
        <p:txBody>
          <a:bodyPr>
            <a:normAutofit/>
          </a:bodyPr>
          <a:lstStyle/>
          <a:p>
            <a:r>
              <a:rPr lang="en-US" sz="1600" dirty="0"/>
              <a:t>H</a:t>
            </a:r>
            <a:r>
              <a:rPr lang="en-KR" sz="1600" dirty="0"/>
              <a:t>idden layer의 unit수가 많아질수록 정확도가 상승함</a:t>
            </a:r>
            <a:r>
              <a:rPr lang="en-US" altLang="ko-KR" sz="1600" dirty="0"/>
              <a:t>.</a:t>
            </a:r>
          </a:p>
          <a:p>
            <a:r>
              <a:rPr lang="en-US" sz="1600" dirty="0" err="1"/>
              <a:t>하지만</a:t>
            </a:r>
            <a:r>
              <a:rPr lang="en-US" altLang="ko-KR" sz="1600" dirty="0"/>
              <a:t>, unit</a:t>
            </a:r>
            <a:r>
              <a:rPr lang="ko-KR" altLang="en-US" sz="1600" dirty="0"/>
              <a:t>수가 증가하면 학습 과정에서 </a:t>
            </a:r>
            <a:r>
              <a:rPr lang="ko-KR" altLang="en-US" sz="1600" dirty="0" err="1"/>
              <a:t>연산량</a:t>
            </a:r>
            <a:r>
              <a:rPr lang="ko-KR" altLang="en-US" sz="1600" dirty="0"/>
              <a:t> 증가가 필연적이므로 적절한 타협이 필요함</a:t>
            </a:r>
            <a:r>
              <a:rPr lang="en-US" altLang="ko-KR" sz="1600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2E66F-B117-F779-B6B1-1980E99E4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FB25-AC4F-B742-A32A-DE87B199BA18}" type="datetime4">
              <a:rPr lang="en-US" smtClean="0"/>
              <a:t>July 19,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F4B9D-51F7-B260-C854-FEE30D353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700B5-C497-C8BC-7E53-AEE8457D8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21</a:t>
            </a:fld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239009-8902-84D2-6874-A46230430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22173"/>
            <a:ext cx="7772400" cy="35112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112DB4-8808-3DF5-1DD1-9BC637E26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721" y="1322173"/>
            <a:ext cx="4849703" cy="53993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41822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A2CF4-120D-4290-489A-AC8104981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Other dataset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CFD73-4F10-E508-459D-85334C82C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13422" cy="4351338"/>
          </a:xfrm>
        </p:spPr>
        <p:txBody>
          <a:bodyPr>
            <a:normAutofit/>
          </a:bodyPr>
          <a:lstStyle/>
          <a:p>
            <a:r>
              <a:rPr lang="en-KR" sz="2000" dirty="0"/>
              <a:t>아래 모양의 dataset에서는 </a:t>
            </a:r>
            <a:r>
              <a:rPr lang="en-US" altLang="ko-KR" sz="2000" dirty="0"/>
              <a:t>90%</a:t>
            </a:r>
            <a:r>
              <a:rPr lang="ko-KR" altLang="en-US" sz="2000" dirty="0"/>
              <a:t>의 정확도를 보였었음</a:t>
            </a:r>
            <a:r>
              <a:rPr lang="en-US" altLang="ko-KR" sz="2000" dirty="0"/>
              <a:t>.</a:t>
            </a:r>
          </a:p>
          <a:p>
            <a:r>
              <a:rPr lang="en-US" sz="2000" dirty="0" err="1"/>
              <a:t>다른</a:t>
            </a:r>
            <a:r>
              <a:rPr lang="en-US" sz="2000" dirty="0"/>
              <a:t> </a:t>
            </a:r>
            <a:r>
              <a:rPr lang="en-US" sz="2000" dirty="0" err="1"/>
              <a:t>dataset에</a:t>
            </a:r>
            <a:r>
              <a:rPr lang="en-US" sz="2000" dirty="0"/>
              <a:t> </a:t>
            </a:r>
            <a:r>
              <a:rPr lang="en-US" sz="2000" dirty="0" err="1"/>
              <a:t>대해서도</a:t>
            </a:r>
            <a:r>
              <a:rPr lang="en-US" sz="2000" dirty="0"/>
              <a:t> </a:t>
            </a:r>
            <a:r>
              <a:rPr lang="en-US" sz="2000" dirty="0" err="1"/>
              <a:t>실험함</a:t>
            </a:r>
            <a:r>
              <a:rPr lang="en-US" altLang="ko-KR" sz="2000" dirty="0"/>
              <a:t>.</a:t>
            </a:r>
            <a:endParaRPr lang="en-KR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54DBF-A2F4-7520-6DE4-AD2D90A4F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FB25-AC4F-B742-A32A-DE87B199BA18}" type="datetime4">
              <a:rPr lang="en-US" smtClean="0"/>
              <a:t>July 19,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4D9F3-538B-F194-CDC0-EC58C099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015C7-3590-B51F-9751-14535E554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22</a:t>
            </a:fld>
            <a:endParaRPr lang="en-K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8256A3-69A5-EA02-2CE3-AA000A292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506" y="1471219"/>
            <a:ext cx="6008294" cy="47057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4CE79E-0DC6-EC2D-4D68-8E2D314F7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023" y="2953544"/>
            <a:ext cx="33147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41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D55F-773E-8F36-5ADF-D26C8A7B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Other dataset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FCB48-9486-B266-A521-368FD980D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2893541" cy="4351338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하나의 선으로 영역을 구분할 수 있는 경우에 정확도가 아주 높았음</a:t>
            </a:r>
            <a:r>
              <a:rPr lang="en-US" altLang="ko-KR" sz="1600" dirty="0"/>
              <a:t>.</a:t>
            </a:r>
          </a:p>
          <a:p>
            <a:endParaRPr lang="en-US" sz="1600" dirty="0"/>
          </a:p>
          <a:p>
            <a:r>
              <a:rPr lang="en-US" sz="1600" dirty="0" err="1"/>
              <a:t>데이터의</a:t>
            </a:r>
            <a:r>
              <a:rPr lang="en-US" sz="1600" dirty="0"/>
              <a:t> </a:t>
            </a:r>
            <a:r>
              <a:rPr lang="en-US" sz="1600" dirty="0" err="1"/>
              <a:t>경향성이</a:t>
            </a:r>
            <a:r>
              <a:rPr lang="en-US" sz="1600" dirty="0"/>
              <a:t> </a:t>
            </a:r>
            <a:r>
              <a:rPr lang="en-US" sz="1600" dirty="0" err="1"/>
              <a:t>어느정도</a:t>
            </a:r>
            <a:r>
              <a:rPr lang="en-US" sz="1600" dirty="0"/>
              <a:t> </a:t>
            </a:r>
            <a:r>
              <a:rPr lang="en-US" sz="1600" dirty="0" err="1"/>
              <a:t>있기</a:t>
            </a:r>
            <a:r>
              <a:rPr lang="en-US" sz="1600" dirty="0"/>
              <a:t> </a:t>
            </a:r>
            <a:r>
              <a:rPr lang="en-US" sz="1600" dirty="0" err="1"/>
              <a:t>때문에</a:t>
            </a:r>
            <a:r>
              <a:rPr lang="en-US" altLang="ko-KR" sz="1600" dirty="0"/>
              <a:t>, </a:t>
            </a:r>
            <a:r>
              <a:rPr lang="ko-KR" altLang="en-US" sz="1600" dirty="0"/>
              <a:t>간단한 </a:t>
            </a:r>
            <a:r>
              <a:rPr lang="en-US" altLang="ko-KR" sz="1600" dirty="0"/>
              <a:t>NN</a:t>
            </a:r>
            <a:r>
              <a:rPr lang="ko-KR" altLang="en-US" sz="1600" dirty="0"/>
              <a:t>의 예측이 잘 들어맞았다고 생각함</a:t>
            </a:r>
            <a:r>
              <a:rPr lang="en-US" altLang="ko-KR" sz="1600" dirty="0"/>
              <a:t>.</a:t>
            </a:r>
          </a:p>
          <a:p>
            <a:pPr lvl="1"/>
            <a:r>
              <a:rPr lang="en-US" sz="1200" dirty="0" err="1"/>
              <a:t>희박한</a:t>
            </a:r>
            <a:r>
              <a:rPr lang="en-US" sz="1200" dirty="0"/>
              <a:t> </a:t>
            </a:r>
            <a:r>
              <a:rPr lang="en-US" sz="1200" dirty="0" err="1"/>
              <a:t>근거</a:t>
            </a:r>
            <a:r>
              <a:rPr lang="en-US" altLang="ko-KR" sz="1200" dirty="0"/>
              <a:t>(x1,x2</a:t>
            </a:r>
            <a:r>
              <a:rPr lang="ko-KR" altLang="en-US" sz="1200" dirty="0"/>
              <a:t>좌표</a:t>
            </a:r>
            <a:r>
              <a:rPr lang="en-US" altLang="ko-KR" sz="1200" dirty="0"/>
              <a:t>)</a:t>
            </a:r>
            <a:r>
              <a:rPr lang="en-US" sz="1200" dirty="0" err="1"/>
              <a:t>만으로도</a:t>
            </a:r>
            <a:r>
              <a:rPr lang="en-US" sz="1200" dirty="0"/>
              <a:t> </a:t>
            </a:r>
            <a:r>
              <a:rPr lang="en-US" sz="1200" dirty="0" err="1"/>
              <a:t>대부분의</a:t>
            </a:r>
            <a:r>
              <a:rPr lang="en-US" sz="1200" dirty="0"/>
              <a:t> </a:t>
            </a:r>
            <a:r>
              <a:rPr lang="en-US" sz="1200" dirty="0" err="1"/>
              <a:t>특징을</a:t>
            </a:r>
            <a:r>
              <a:rPr lang="en-US" sz="1200" dirty="0"/>
              <a:t> </a:t>
            </a:r>
            <a:r>
              <a:rPr lang="en-US" sz="1200" dirty="0" err="1"/>
              <a:t>나타낼</a:t>
            </a:r>
            <a:r>
              <a:rPr lang="en-US" sz="1200" dirty="0"/>
              <a:t> </a:t>
            </a:r>
            <a:r>
              <a:rPr lang="en-US" sz="1200" dirty="0" err="1"/>
              <a:t>수</a:t>
            </a:r>
            <a:r>
              <a:rPr lang="en-US" sz="1200" dirty="0"/>
              <a:t> </a:t>
            </a:r>
            <a:r>
              <a:rPr lang="en-US" sz="1200" dirty="0" err="1"/>
              <a:t>있기</a:t>
            </a:r>
            <a:r>
              <a:rPr lang="en-US" sz="1200" dirty="0"/>
              <a:t> </a:t>
            </a:r>
            <a:r>
              <a:rPr lang="en-US" sz="1200" dirty="0" err="1"/>
              <a:t>때문임</a:t>
            </a:r>
            <a:r>
              <a:rPr lang="en-US" altLang="ko-KR" sz="1200" dirty="0"/>
              <a:t>.</a:t>
            </a:r>
            <a:endParaRPr lang="en-KR" sz="1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4CC39B-D419-FB02-5C52-2B6EAD991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FB25-AC4F-B742-A32A-DE87B199BA18}" type="datetime4">
              <a:rPr lang="en-US" smtClean="0"/>
              <a:t>July 19,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60A02-1B89-6976-9285-EF7D60CBC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005E2-334E-1CF9-F8B5-BCBF9EB2B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23</a:t>
            </a:fld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8E6955-44EE-55FE-1959-3C2C7EFA40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380"/>
          <a:stretch/>
        </p:blipFill>
        <p:spPr>
          <a:xfrm>
            <a:off x="7615054" y="1947543"/>
            <a:ext cx="3738746" cy="42294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D2AA56-8755-8852-7D26-CF4AC4C88D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294"/>
          <a:stretch/>
        </p:blipFill>
        <p:spPr>
          <a:xfrm>
            <a:off x="3896254" y="1947543"/>
            <a:ext cx="3718800" cy="42294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ECA35C-2CE4-9B65-36E5-1C81B8361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1644" y="21759"/>
            <a:ext cx="2843410" cy="18054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4B7BF4-625C-4C48-E540-111E1B6D5C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400" y="30464"/>
            <a:ext cx="2828792" cy="18273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320408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8D36A-74D5-6A7D-E271-16E559579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Other dataset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37883-9836-35A1-767E-C2F6622E3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FB25-AC4F-B742-A32A-DE87B199BA18}" type="datetime4">
              <a:rPr lang="en-US" smtClean="0"/>
              <a:t>July 19,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9B596-2A31-2A97-D038-605D9194E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61B96-1082-CDE7-929E-2D5A9F37F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24</a:t>
            </a:fld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3FBB30-50D4-3527-B71A-1194A7BBCB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109"/>
          <a:stretch/>
        </p:blipFill>
        <p:spPr>
          <a:xfrm>
            <a:off x="3667532" y="1690688"/>
            <a:ext cx="3808306" cy="42913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0DBD210-FEAC-C5B6-4842-0A85833AFB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4632"/>
          <a:stretch/>
        </p:blipFill>
        <p:spPr>
          <a:xfrm>
            <a:off x="7475838" y="1690688"/>
            <a:ext cx="3877962" cy="43614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2AF1CED-0876-BCDB-1091-8722A87407ED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2743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/>
              <a:t>허나 그렇지 못한 경우에 정확도가 떨어지는 모습이 보임</a:t>
            </a:r>
            <a:r>
              <a:rPr lang="en-US" altLang="ko-KR" sz="1600" dirty="0"/>
              <a:t>.</a:t>
            </a:r>
          </a:p>
          <a:p>
            <a:pPr lvl="1"/>
            <a:r>
              <a:rPr lang="en-US" sz="1200" dirty="0" err="1"/>
              <a:t>이런</a:t>
            </a:r>
            <a:r>
              <a:rPr lang="en-US" sz="1200" dirty="0"/>
              <a:t> </a:t>
            </a:r>
            <a:r>
              <a:rPr lang="en-US" sz="1200" dirty="0" err="1"/>
              <a:t>예시에서도</a:t>
            </a:r>
            <a:r>
              <a:rPr lang="en-US" sz="1200" dirty="0"/>
              <a:t> </a:t>
            </a:r>
            <a:r>
              <a:rPr lang="en-US" sz="1200" dirty="0" err="1"/>
              <a:t>높은</a:t>
            </a:r>
            <a:r>
              <a:rPr lang="en-US" sz="1200" dirty="0"/>
              <a:t> </a:t>
            </a:r>
            <a:r>
              <a:rPr lang="en-US" sz="1200" dirty="0" err="1"/>
              <a:t>정확도를</a:t>
            </a:r>
            <a:r>
              <a:rPr lang="en-US" sz="1200" dirty="0"/>
              <a:t> </a:t>
            </a:r>
            <a:r>
              <a:rPr lang="en-US" sz="1200" dirty="0" err="1"/>
              <a:t>가지려면</a:t>
            </a:r>
            <a:r>
              <a:rPr lang="en-US" altLang="ko-KR" sz="1200" dirty="0"/>
              <a:t>, </a:t>
            </a:r>
            <a:r>
              <a:rPr lang="en-US" sz="1200" dirty="0" err="1"/>
              <a:t>더</a:t>
            </a:r>
            <a:r>
              <a:rPr lang="en-US" sz="1200" dirty="0"/>
              <a:t> </a:t>
            </a:r>
            <a:r>
              <a:rPr lang="en-US" sz="1200" dirty="0" err="1"/>
              <a:t>고등한</a:t>
            </a:r>
            <a:r>
              <a:rPr lang="en-US" sz="1200" dirty="0"/>
              <a:t> </a:t>
            </a:r>
            <a:r>
              <a:rPr lang="en-US" sz="1200" dirty="0" err="1"/>
              <a:t>NN의</a:t>
            </a:r>
            <a:r>
              <a:rPr lang="en-US" sz="1200" dirty="0"/>
              <a:t> </a:t>
            </a:r>
            <a:r>
              <a:rPr lang="en-US" sz="1200" dirty="0" err="1"/>
              <a:t>이용이</a:t>
            </a:r>
            <a:r>
              <a:rPr lang="en-US" sz="1200" dirty="0"/>
              <a:t> </a:t>
            </a:r>
            <a:r>
              <a:rPr lang="en-US" sz="1200" dirty="0" err="1"/>
              <a:t>필요하다고</a:t>
            </a:r>
            <a:r>
              <a:rPr lang="en-US" sz="1200" dirty="0"/>
              <a:t> </a:t>
            </a:r>
            <a:r>
              <a:rPr lang="en-US" sz="1200" dirty="0" err="1"/>
              <a:t>생각됨</a:t>
            </a:r>
            <a:r>
              <a:rPr lang="en-US" altLang="ko-KR" sz="1200" dirty="0"/>
              <a:t>.</a:t>
            </a:r>
            <a:endParaRPr lang="en-KR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09CCA1-262C-D21B-BFE3-BD06CCB42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633" y="98929"/>
            <a:ext cx="2472733" cy="14988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79913D-EF18-3B1D-82E5-75960445CF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136525"/>
            <a:ext cx="2314052" cy="14612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3797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75B66-0403-709C-9EC8-85C6A569F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결론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E4CF0-FD7C-A9BB-1A1F-981C59CE0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</a:t>
            </a:r>
            <a:r>
              <a:rPr lang="en-KR" sz="2000" dirty="0"/>
              <a:t>ingle hidden layer NN으로 간단한 수준의 binary classification을 수행할 수 있음을 배움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정확도가 높은 </a:t>
            </a:r>
            <a:r>
              <a:rPr lang="en-US" altLang="ko-KR" sz="2000" dirty="0"/>
              <a:t>dataset</a:t>
            </a:r>
            <a:r>
              <a:rPr lang="ko-KR" altLang="en-US" sz="2000" dirty="0"/>
              <a:t>이 있고</a:t>
            </a:r>
            <a:r>
              <a:rPr lang="en-US" altLang="ko-KR" sz="2000" dirty="0"/>
              <a:t>, </a:t>
            </a:r>
            <a:r>
              <a:rPr lang="ko-KR" altLang="en-US" sz="2000" dirty="0"/>
              <a:t>비교적 그렇지 못한 </a:t>
            </a:r>
            <a:r>
              <a:rPr lang="en-US" altLang="ko-KR" sz="2000" dirty="0"/>
              <a:t>dataset</a:t>
            </a:r>
            <a:r>
              <a:rPr lang="ko-KR" altLang="en-US" sz="2000" dirty="0"/>
              <a:t>도 있음을 배움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고등한 </a:t>
            </a:r>
            <a:r>
              <a:rPr lang="en-US" altLang="ko-KR" sz="2000" dirty="0"/>
              <a:t>NN</a:t>
            </a:r>
            <a:r>
              <a:rPr lang="ko-KR" altLang="en-US" sz="2000" dirty="0"/>
              <a:t>을 사용하면 더 정확한 분류를 할 수 있겠지만</a:t>
            </a:r>
            <a:r>
              <a:rPr lang="en-US" altLang="ko-KR" sz="2000" dirty="0"/>
              <a:t>, </a:t>
            </a:r>
            <a:r>
              <a:rPr lang="ko-KR" altLang="en-US" sz="2000" dirty="0"/>
              <a:t>그에 상응하는 </a:t>
            </a:r>
            <a:r>
              <a:rPr lang="ko-KR" altLang="en-US" sz="2000" dirty="0" err="1"/>
              <a:t>계산량</a:t>
            </a:r>
            <a:r>
              <a:rPr lang="ko-KR" altLang="en-US" sz="2000" dirty="0"/>
              <a:t> 증가를 감당해야함</a:t>
            </a:r>
            <a:r>
              <a:rPr lang="en-US" altLang="ko-KR" sz="2000" dirty="0"/>
              <a:t>.</a:t>
            </a:r>
          </a:p>
          <a:p>
            <a:pPr lvl="1"/>
            <a:r>
              <a:rPr lang="ko-KR" altLang="en-US" sz="1800" dirty="0"/>
              <a:t>적절한 </a:t>
            </a:r>
            <a:r>
              <a:rPr lang="en-US" altLang="ko-KR" sz="1800" dirty="0"/>
              <a:t>parameters</a:t>
            </a:r>
            <a:r>
              <a:rPr lang="ko-KR" altLang="en-US" sz="1800" dirty="0"/>
              <a:t>을 정의해야 효율적으로 자신의 용도에 맞는 </a:t>
            </a:r>
            <a:r>
              <a:rPr lang="en-US" altLang="ko-KR" sz="1800" dirty="0"/>
              <a:t>NN</a:t>
            </a:r>
            <a:r>
              <a:rPr lang="ko-KR" altLang="en-US" sz="1800" dirty="0"/>
              <a:t>을 만들 수 있음</a:t>
            </a:r>
            <a:r>
              <a:rPr lang="en-US" altLang="ko-KR" sz="1800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8CADB-E0EF-6110-921C-02AE11F25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FB25-AC4F-B742-A32A-DE87B199BA18}" type="datetime4">
              <a:rPr lang="en-US" smtClean="0"/>
              <a:t>July 19,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8A77F-8C45-8F6C-607B-38F887740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83292-3712-BFFA-8881-4B660FDE2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25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39168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35A06-778E-688C-4BD6-DAD89D9C0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목차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D6A51-683F-5A2B-2144-B8964D765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C44EA-14E2-75A0-2CCD-0828A5262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FB25-AC4F-B742-A32A-DE87B199BA18}" type="datetime4">
              <a:rPr lang="en-US" smtClean="0"/>
              <a:t>July 19,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9BE07-09C9-0370-4978-F4D1E094A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73CAD-20B4-16A8-808E-D6731A0FD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3</a:t>
            </a:fld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67C24C-FC06-FEDA-E32E-C79F4FB42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286" y="999798"/>
            <a:ext cx="4275005" cy="51771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4683C9-28D0-7BC6-4694-E6AFCC9C6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281" y="1009651"/>
            <a:ext cx="4275005" cy="51673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47455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83D7A-5CA7-16C7-05AC-91288ABD6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Packages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D939C-BD8C-2ECC-DB89-3430D19DB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893C8-770D-E148-4F77-D5475FCAA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FB25-AC4F-B742-A32A-DE87B199BA18}" type="datetime4">
              <a:rPr lang="en-US" smtClean="0"/>
              <a:t>July 19,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E05DC-A1A5-1DE7-A247-DE7FF9ED6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15922-99B1-F9E7-5790-6CF44036C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4</a:t>
            </a:fld>
            <a:endParaRPr lang="en-K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B274A8-E480-447B-5EC7-224216259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7772400" cy="38728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8476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204FA-C2D8-83E9-1619-6D3C809BA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2. Load the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DC24AD-B547-9277-3151-50CE5021E6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811837"/>
                <a:ext cx="10515599" cy="36512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D</a:t>
                </a:r>
                <a:r>
                  <a:rPr lang="en-KR" sz="2000" dirty="0"/>
                  <a:t>ataset 시각화 </a:t>
                </a:r>
                <a:r>
                  <a:rPr lang="en-US" altLang="ko-KR" sz="2000" dirty="0"/>
                  <a:t>: </a:t>
                </a:r>
                <a14:m>
                  <m:oMath xmlns:m="http://schemas.openxmlformats.org/officeDocument/2006/math">
                    <m:r>
                      <a:rPr lang="en-KR" sz="20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KR" sz="2000" dirty="0"/>
                  <a:t>를 </a:t>
                </a:r>
                <a14:m>
                  <m:oMath xmlns:m="http://schemas.openxmlformats.org/officeDocument/2006/math">
                    <m:r>
                      <a:rPr lang="en-KR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</a:rPr>
                      <m:t>1,</m:t>
                    </m:r>
                    <m:r>
                      <a:rPr lang="en-KR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KR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KR" sz="200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KR" sz="2000" dirty="0"/>
                  <a:t> 평면에 나타낸 뒤</a:t>
                </a:r>
                <a:r>
                  <a:rPr lang="en-US" altLang="ko-KR" sz="2000" dirty="0"/>
                  <a:t>,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ko-KR" sz="2000" dirty="0"/>
                  <a:t> (0 or 1)</a:t>
                </a:r>
                <a:r>
                  <a:rPr lang="ko-KR" altLang="en-US" sz="2000" dirty="0"/>
                  <a:t>에 따라 빨강 또는 파랑 점으로 나타냄</a:t>
                </a:r>
                <a:r>
                  <a:rPr lang="en-US" altLang="ko-KR" sz="2000" dirty="0"/>
                  <a:t>.</a:t>
                </a:r>
                <a:endParaRPr lang="en-KR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DC24AD-B547-9277-3151-50CE5021E6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811837"/>
                <a:ext cx="10515599" cy="365126"/>
              </a:xfrm>
              <a:blipFill>
                <a:blip r:embed="rId3"/>
                <a:stretch>
                  <a:fillRect l="-604" t="-30000" r="-1208" b="-2000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032DC-C45B-43A4-9646-83AE10EC7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FB25-AC4F-B742-A32A-DE87B199BA18}" type="datetime4">
              <a:rPr lang="en-US" smtClean="0"/>
              <a:t>July 19,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03FCF-724F-A198-E69A-96BC80EB3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433BA-9D57-27AE-CACB-CC9B3E571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5</a:t>
            </a:fld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0F0FAD-4379-E937-1A63-AA63C4274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66966"/>
            <a:ext cx="8478894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148B09-647D-DC40-5007-C8CACDEACF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3867" y="3319334"/>
            <a:ext cx="25146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74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204FA-C2D8-83E9-1619-6D3C809BA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2. Load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C24AD-B547-9277-3151-50CE5021E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9796" y="1825625"/>
            <a:ext cx="2494004" cy="4351338"/>
          </a:xfrm>
        </p:spPr>
        <p:txBody>
          <a:bodyPr>
            <a:normAutofit/>
          </a:bodyPr>
          <a:lstStyle/>
          <a:p>
            <a:r>
              <a:rPr lang="en-US" sz="2000" dirty="0"/>
              <a:t>Training example </a:t>
            </a:r>
            <a:r>
              <a:rPr lang="en-US" sz="2000" dirty="0" err="1"/>
              <a:t>수</a:t>
            </a:r>
            <a:r>
              <a:rPr lang="en-US" sz="2000" dirty="0"/>
              <a:t> </a:t>
            </a:r>
            <a:r>
              <a:rPr lang="en-US" altLang="ko-KR" sz="2000" dirty="0"/>
              <a:t>= m = 400</a:t>
            </a:r>
            <a:endParaRPr lang="en-KR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032DC-C45B-43A4-9646-83AE10EC7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FB25-AC4F-B742-A32A-DE87B199BA18}" type="datetime4">
              <a:rPr lang="en-US" smtClean="0"/>
              <a:t>July 19,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03FCF-724F-A198-E69A-96BC80EB3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433BA-9D57-27AE-CACB-CC9B3E571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6</a:t>
            </a:fld>
            <a:endParaRPr lang="en-K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144C19-01E6-3CFF-2C59-FB8E94736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7772400" cy="32064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53059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B88EE-BC65-7658-D900-D03AD4655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3. Simple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48F1D-AC79-2B31-6124-A4CB342D7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622324"/>
            <a:ext cx="10515600" cy="734025"/>
          </a:xfrm>
        </p:spPr>
        <p:txBody>
          <a:bodyPr>
            <a:normAutofit/>
          </a:bodyPr>
          <a:lstStyle/>
          <a:p>
            <a:r>
              <a:rPr lang="en-KR" sz="1800" dirty="0"/>
              <a:t>Accuracy = 47%</a:t>
            </a:r>
          </a:p>
          <a:p>
            <a:r>
              <a:rPr lang="en-KR" sz="1800" dirty="0"/>
              <a:t>이전에 실습했던 Logistic regression</a:t>
            </a:r>
            <a:r>
              <a:rPr lang="en-US" altLang="ko-KR" sz="1800" dirty="0"/>
              <a:t>(single perceptron)</a:t>
            </a:r>
            <a:r>
              <a:rPr lang="ko-KR" altLang="en-US" sz="1800" dirty="0"/>
              <a:t>에 학습시키고</a:t>
            </a:r>
            <a:r>
              <a:rPr lang="en-US" altLang="ko-KR" sz="1800" dirty="0"/>
              <a:t>, </a:t>
            </a:r>
            <a:r>
              <a:rPr lang="ko-KR" altLang="en-US" sz="1800" dirty="0"/>
              <a:t>예측해보니 정확도는 </a:t>
            </a:r>
            <a:r>
              <a:rPr lang="en-US" altLang="ko-KR" sz="1800" dirty="0"/>
              <a:t>47%</a:t>
            </a:r>
            <a:r>
              <a:rPr lang="ko-KR" altLang="en-US" sz="1800" dirty="0"/>
              <a:t>가 나옴</a:t>
            </a:r>
            <a:r>
              <a:rPr lang="en-US" altLang="ko-KR" sz="1800" dirty="0"/>
              <a:t>.</a:t>
            </a:r>
            <a:endParaRPr lang="en-KR" sz="1800" dirty="0"/>
          </a:p>
          <a:p>
            <a:endParaRPr lang="en-KR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4981C-A19F-B491-A03E-D0292FA4C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FB25-AC4F-B742-A32A-DE87B199BA18}" type="datetime4">
              <a:rPr lang="en-US" smtClean="0"/>
              <a:t>July 19,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71393-8B4C-019D-4D0D-48E9835DC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8936D5-9518-B187-8998-44A99B209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7</a:t>
            </a:fld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D88EA-3F7D-5787-DDC7-28C8E42326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36"/>
          <a:stretch/>
        </p:blipFill>
        <p:spPr>
          <a:xfrm>
            <a:off x="838200" y="1380782"/>
            <a:ext cx="6946557" cy="40493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93640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3A62C-2494-D67A-2DA6-57128EED0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4. Neural Network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AE1B0-E994-1FD5-3C21-8C2D0462E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29609"/>
            <a:ext cx="10515600" cy="1147354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I</a:t>
            </a:r>
            <a:r>
              <a:rPr lang="en-KR" sz="1600" dirty="0"/>
              <a:t>nput  layer : feature 2개</a:t>
            </a:r>
          </a:p>
          <a:p>
            <a:r>
              <a:rPr lang="en-US" sz="1600" dirty="0"/>
              <a:t>H</a:t>
            </a:r>
            <a:r>
              <a:rPr lang="en-KR" sz="1600" dirty="0"/>
              <a:t>idden layer : </a:t>
            </a:r>
            <a:r>
              <a:rPr lang="en-US" altLang="ko-KR" sz="1600" dirty="0"/>
              <a:t>4</a:t>
            </a:r>
            <a:r>
              <a:rPr lang="ko-KR" altLang="en-US" sz="1600" dirty="0"/>
              <a:t>개의 </a:t>
            </a:r>
            <a:r>
              <a:rPr lang="en-US" altLang="ko-KR" sz="1600" dirty="0"/>
              <a:t>unit</a:t>
            </a:r>
            <a:r>
              <a:rPr lang="ko-KR" altLang="en-US" sz="1600" dirty="0"/>
              <a:t>을 가지는 하나의 </a:t>
            </a:r>
            <a:r>
              <a:rPr lang="en-US" altLang="ko-KR" sz="1600" dirty="0"/>
              <a:t>layer</a:t>
            </a:r>
          </a:p>
          <a:p>
            <a:r>
              <a:rPr lang="en-US" sz="1600" dirty="0"/>
              <a:t>Output layer : activation functio</a:t>
            </a:r>
            <a:r>
              <a:rPr lang="en-US" altLang="ko-KR" sz="1600" dirty="0"/>
              <a:t>n</a:t>
            </a:r>
            <a:r>
              <a:rPr lang="ko-KR" altLang="en-US" sz="1600" dirty="0"/>
              <a:t>으로 </a:t>
            </a:r>
            <a:r>
              <a:rPr lang="en-US" altLang="ko-KR" sz="1600" dirty="0"/>
              <a:t>sigmoid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가지는 </a:t>
            </a:r>
            <a:r>
              <a:rPr lang="en-US" altLang="ko-KR" sz="1600" dirty="0"/>
              <a:t>layer</a:t>
            </a:r>
            <a:endParaRPr lang="en-KR" altLang="ko-KR" sz="1600" dirty="0"/>
          </a:p>
          <a:p>
            <a:pPr lvl="1"/>
            <a:r>
              <a:rPr lang="ko-KR" altLang="en-US" sz="1200" dirty="0"/>
              <a:t>최종 </a:t>
            </a:r>
            <a:r>
              <a:rPr lang="en-US" altLang="ko-KR" sz="1200" dirty="0"/>
              <a:t>output</a:t>
            </a:r>
            <a:r>
              <a:rPr lang="ko-KR" altLang="en-US" sz="1200" dirty="0"/>
              <a:t>인 </a:t>
            </a:r>
            <a:r>
              <a:rPr lang="en-US" altLang="ko-KR" sz="1200" dirty="0" err="1"/>
              <a:t>y_hat</a:t>
            </a:r>
            <a:r>
              <a:rPr lang="ko-KR" altLang="en-US" sz="1200" dirty="0"/>
              <a:t>이 </a:t>
            </a:r>
            <a:r>
              <a:rPr lang="en-US" altLang="ko-KR" sz="1200" dirty="0"/>
              <a:t>0.5 </a:t>
            </a:r>
            <a:r>
              <a:rPr lang="ko-KR" altLang="en-US" sz="1200" dirty="0"/>
              <a:t>초과면 </a:t>
            </a:r>
            <a:r>
              <a:rPr lang="en-US" altLang="ko-KR" sz="1200" dirty="0"/>
              <a:t>1</a:t>
            </a:r>
            <a:r>
              <a:rPr lang="ko-KR" altLang="en-US" sz="1200" dirty="0"/>
              <a:t>로</a:t>
            </a:r>
            <a:r>
              <a:rPr lang="en-US" altLang="ko-KR" sz="1200" dirty="0"/>
              <a:t>, 0.5 </a:t>
            </a:r>
            <a:r>
              <a:rPr lang="ko-KR" altLang="en-US" sz="1200" dirty="0"/>
              <a:t>이하면 </a:t>
            </a:r>
            <a:r>
              <a:rPr lang="en-US" altLang="ko-KR" sz="1200" dirty="0"/>
              <a:t>0</a:t>
            </a:r>
            <a:r>
              <a:rPr lang="ko-KR" altLang="en-US" sz="1200" dirty="0"/>
              <a:t>으로 판단함</a:t>
            </a:r>
            <a:r>
              <a:rPr lang="en-US" altLang="ko-KR" sz="1200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8104D-3A74-CDC1-0608-A2697AE86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FB25-AC4F-B742-A32A-DE87B199BA18}" type="datetime4">
              <a:rPr lang="en-US" smtClean="0"/>
              <a:t>July 19,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DAA3E-A440-1DCE-5EE9-6DDBB931E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68735-CEC8-2B16-8120-1F4E58EE9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8</a:t>
            </a:fld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744E09-D0B5-47FD-2B84-8F1DFE00B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6328719" cy="30690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315D5B-A587-6A1E-53A9-926F6CD89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178" y="1822644"/>
            <a:ext cx="3403600" cy="1930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EA54D2-0487-0F0C-BE04-FEC8D76DE3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2178" y="3932431"/>
            <a:ext cx="3403600" cy="5203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3091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9D479-FB1B-3E98-9137-171D5C145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4.1. Defining the NN structure</a:t>
            </a:r>
            <a:endParaRPr lang="en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782301-3668-3E0A-72F1-86F1ADA6C2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36068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L</a:t>
                </a:r>
                <a:r>
                  <a:rPr lang="en-KR" sz="1800" dirty="0"/>
                  <a:t>ayer의 크기들을 정의함</a:t>
                </a:r>
                <a:r>
                  <a:rPr lang="en-US" altLang="ko-KR" sz="1800" dirty="0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1400" dirty="0"/>
                  <a:t>Input feature </a:t>
                </a:r>
                <a:r>
                  <a:rPr lang="en-US" sz="1400" dirty="0" err="1"/>
                  <a:t>수</a:t>
                </a:r>
                <a:r>
                  <a:rPr lang="en-US" sz="1400" dirty="0"/>
                  <a:t> </a:t>
                </a:r>
                <a:r>
                  <a:rPr lang="en-US" altLang="ko-KR" sz="1400" dirty="0"/>
                  <a:t>= 2</a:t>
                </a:r>
                <a:endParaRPr lang="en-US" sz="1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1400" dirty="0"/>
                  <a:t>Hidden </a:t>
                </a:r>
                <a:r>
                  <a:rPr lang="en-US" sz="1400" dirty="0" err="1"/>
                  <a:t>layer의</a:t>
                </a:r>
                <a:r>
                  <a:rPr lang="en-US" sz="1400" dirty="0"/>
                  <a:t> unit </a:t>
                </a:r>
                <a:r>
                  <a:rPr lang="en-US" sz="1400" dirty="0" err="1"/>
                  <a:t>수</a:t>
                </a:r>
                <a:r>
                  <a:rPr lang="en-US" sz="1400" dirty="0"/>
                  <a:t> </a:t>
                </a:r>
                <a:r>
                  <a:rPr lang="en-US" altLang="ko-KR" sz="1400" dirty="0"/>
                  <a:t>= 4</a:t>
                </a:r>
                <a:endParaRPr lang="en-US" sz="1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  <m:r>
                      <a:rPr lang="en-US" sz="1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1400" dirty="0"/>
                  <a:t>Output </a:t>
                </a:r>
                <a:r>
                  <a:rPr lang="en-US" sz="1400" dirty="0" err="1"/>
                  <a:t>layer의</a:t>
                </a:r>
                <a:r>
                  <a:rPr lang="en-US" sz="1400" dirty="0"/>
                  <a:t> unit </a:t>
                </a:r>
                <a:r>
                  <a:rPr lang="en-US" sz="1400" dirty="0" err="1"/>
                  <a:t>수</a:t>
                </a:r>
                <a:r>
                  <a:rPr lang="en-US" sz="1400" dirty="0"/>
                  <a:t> </a:t>
                </a:r>
                <a:r>
                  <a:rPr lang="en-US" altLang="ko-KR" sz="1400" dirty="0"/>
                  <a:t>= 1</a:t>
                </a:r>
                <a:endParaRPr lang="en-US" sz="1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782301-3668-3E0A-72F1-86F1ADA6C2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3606800" cy="4351338"/>
              </a:xfrm>
              <a:blipFill>
                <a:blip r:embed="rId3"/>
                <a:stretch>
                  <a:fillRect l="-1408" t="-145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A2910-0091-89ED-318C-87DBE6112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FB25-AC4F-B742-A32A-DE87B199BA18}" type="datetime4">
              <a:rPr lang="en-US" smtClean="0"/>
              <a:t>July 19,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3CB63-AA6C-0A5F-1C50-C2C912B80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1E2D6-1705-1993-1F33-1079BC80D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B4FBF-4270-2A44-9417-398E7DADF7BB}" type="slidenum">
              <a:rPr lang="en-KR" smtClean="0"/>
              <a:t>9</a:t>
            </a:fld>
            <a:endParaRPr lang="en-K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4FD40D-310B-4E13-5FE6-50493DEC3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0" y="1825625"/>
            <a:ext cx="6908800" cy="3530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BAA272-E853-6ABD-FD7E-38C49FA80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401927"/>
            <a:ext cx="3200400" cy="15520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3190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2561</TotalTime>
  <Words>1185</Words>
  <Application>Microsoft Macintosh PowerPoint</Application>
  <PresentationFormat>Widescreen</PresentationFormat>
  <Paragraphs>186</Paragraphs>
  <Slides>25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Office Theme</vt:lpstr>
      <vt:lpstr> Neural Networks and Deep Learning (Andrew Ng)  &lt;Programming Assignment, Week 3&gt;</vt:lpstr>
      <vt:lpstr>학습목표</vt:lpstr>
      <vt:lpstr>목차</vt:lpstr>
      <vt:lpstr>1. Packages</vt:lpstr>
      <vt:lpstr>2. Load the Dataset</vt:lpstr>
      <vt:lpstr>2. Load the Dataset</vt:lpstr>
      <vt:lpstr>3. Simple Logistic Regression</vt:lpstr>
      <vt:lpstr>4. Neural Network model</vt:lpstr>
      <vt:lpstr>4.1. Defining the NN structure</vt:lpstr>
      <vt:lpstr>4.2. initialize the model’s parameters (1)</vt:lpstr>
      <vt:lpstr>4.2. initialize the model’s parameters (2)</vt:lpstr>
      <vt:lpstr>4.2. initialize the model’s parameters (3)</vt:lpstr>
      <vt:lpstr>4.3. The Loop</vt:lpstr>
      <vt:lpstr>4.4. Compute the Cost</vt:lpstr>
      <vt:lpstr>4.5. Implement Backpropagation</vt:lpstr>
      <vt:lpstr>4.5. Implement Backpropagation</vt:lpstr>
      <vt:lpstr>4.6 Update Parameters</vt:lpstr>
      <vt:lpstr>4.7. Intergration</vt:lpstr>
      <vt:lpstr>5. Test the Model</vt:lpstr>
      <vt:lpstr>5. Test the Model</vt:lpstr>
      <vt:lpstr>6. Tuning hidden layer size (optional)</vt:lpstr>
      <vt:lpstr>7. Other dataset</vt:lpstr>
      <vt:lpstr>7. Other dataset</vt:lpstr>
      <vt:lpstr>7. Other dataset</vt:lpstr>
      <vt:lpstr>8. 결론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Coursera - Neural Networks and Deep Learning Week 2</dc:title>
  <dc:creator>이지호</dc:creator>
  <cp:lastModifiedBy>이지호</cp:lastModifiedBy>
  <cp:revision>190</cp:revision>
  <dcterms:created xsi:type="dcterms:W3CDTF">2023-06-22T01:53:31Z</dcterms:created>
  <dcterms:modified xsi:type="dcterms:W3CDTF">2023-07-19T10:44:28Z</dcterms:modified>
</cp:coreProperties>
</file>